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54381C"/>
    <a:srgbClr val="A50021"/>
    <a:srgbClr val="FFFFA3"/>
    <a:srgbClr val="E6E6C4"/>
    <a:srgbClr val="4E34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65" d="100"/>
          <a:sy n="65" d="100"/>
        </p:scale>
        <p:origin x="-13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93F244-1F2E-4F56-B74C-C89E1FA3A1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789D1F-8103-4EEC-8332-94DEAEA7D221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4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eFiling</a:t>
          </a:r>
          <a:endParaRPr lang="en-US" sz="2400" dirty="0">
            <a:solidFill>
              <a:schemeClr val="tx1"/>
            </a:solidFill>
            <a:latin typeface="Bahnschrift Condensed" panose="020B0502040204020203" pitchFamily="34" charset="0"/>
          </a:endParaRPr>
        </a:p>
      </dgm:t>
    </dgm:pt>
    <dgm:pt modelId="{05ED2CC4-79A5-460A-B6BE-2FF0CFEDF4D3}" type="parTrans" cxnId="{75CD989F-287B-448B-97A1-963A191F1BF8}">
      <dgm:prSet/>
      <dgm:spPr/>
      <dgm:t>
        <a:bodyPr/>
        <a:lstStyle/>
        <a:p>
          <a:endParaRPr lang="en-US"/>
        </a:p>
      </dgm:t>
    </dgm:pt>
    <dgm:pt modelId="{FEE37EAB-36F4-4743-B4CF-0D3E8010CBE8}" type="sibTrans" cxnId="{75CD989F-287B-448B-97A1-963A191F1BF8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EE9CF328-B8CC-442A-8E76-740738D72386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0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eSKUM</a:t>
          </a:r>
          <a:endParaRPr lang="en-US" sz="2000" dirty="0">
            <a:solidFill>
              <a:schemeClr val="tx1"/>
            </a:solidFill>
            <a:latin typeface="Bahnschrift Condensed" panose="020B0502040204020203" pitchFamily="34" charset="0"/>
          </a:endParaRPr>
        </a:p>
      </dgm:t>
    </dgm:pt>
    <dgm:pt modelId="{7FEC49E3-CED5-4869-B4EA-D43F9CE25AA6}" type="parTrans" cxnId="{84C9377C-0C43-40B1-9A9F-2A689C96440B}">
      <dgm:prSet/>
      <dgm:spPr/>
      <dgm:t>
        <a:bodyPr/>
        <a:lstStyle/>
        <a:p>
          <a:endParaRPr lang="en-US"/>
        </a:p>
      </dgm:t>
    </dgm:pt>
    <dgm:pt modelId="{0F3E8628-BB44-400D-818C-2FEB1584EDD9}" type="sibTrans" cxnId="{84C9377C-0C43-40B1-9A9F-2A689C96440B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427D456F-949E-4182-A789-355B02A323BA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19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ePayment</a:t>
          </a:r>
          <a:endParaRPr lang="en-US" sz="1900" dirty="0">
            <a:solidFill>
              <a:schemeClr val="tx1"/>
            </a:solidFill>
            <a:latin typeface="Bahnschrift Condensed" panose="020B0502040204020203" pitchFamily="34" charset="0"/>
          </a:endParaRPr>
        </a:p>
      </dgm:t>
    </dgm:pt>
    <dgm:pt modelId="{64AFB43B-AFC3-4648-92CB-812DFA2BB822}" type="parTrans" cxnId="{8388DA1D-8760-4441-9346-FFEC6647FFDB}">
      <dgm:prSet/>
      <dgm:spPr/>
      <dgm:t>
        <a:bodyPr/>
        <a:lstStyle/>
        <a:p>
          <a:endParaRPr lang="en-US"/>
        </a:p>
      </dgm:t>
    </dgm:pt>
    <dgm:pt modelId="{1AF61582-9E1F-4392-AAA8-FAA98DC4833C}" type="sibTrans" cxnId="{8388DA1D-8760-4441-9346-FFEC6647FFDB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49056AEA-E50B-4B78-8E81-2E32D7D8BE02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19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eSummon</a:t>
          </a:r>
          <a:endParaRPr lang="en-US" sz="1900" dirty="0">
            <a:solidFill>
              <a:schemeClr val="tx1"/>
            </a:solidFill>
            <a:latin typeface="Bahnschrift Condensed" panose="020B0502040204020203" pitchFamily="34" charset="0"/>
          </a:endParaRPr>
        </a:p>
      </dgm:t>
    </dgm:pt>
    <dgm:pt modelId="{8E0D90BC-E1FC-4669-8B28-CAB9718397A3}" type="parTrans" cxnId="{92767DAC-3AAE-4C32-998E-F296F2510D6B}">
      <dgm:prSet/>
      <dgm:spPr/>
      <dgm:t>
        <a:bodyPr/>
        <a:lstStyle/>
        <a:p>
          <a:endParaRPr lang="en-US"/>
        </a:p>
      </dgm:t>
    </dgm:pt>
    <dgm:pt modelId="{46CD04ED-1070-46B9-87DB-08F66CE969C5}" type="sibTrans" cxnId="{92767DAC-3AAE-4C32-998E-F296F2510D6B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F457CDC2-9B55-43BB-B23A-E6B2E6397DF7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0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eLitigasi</a:t>
          </a:r>
          <a:endParaRPr lang="en-US" sz="2000" dirty="0">
            <a:solidFill>
              <a:schemeClr val="tx1"/>
            </a:solidFill>
            <a:latin typeface="Bahnschrift Condensed" panose="020B0502040204020203" pitchFamily="34" charset="0"/>
          </a:endParaRPr>
        </a:p>
      </dgm:t>
    </dgm:pt>
    <dgm:pt modelId="{0B03ACF9-BEB9-4E3E-AEEC-524137E80D3F}" type="parTrans" cxnId="{7CFAA49A-ADB2-499C-A96F-E5313D3578E8}">
      <dgm:prSet/>
      <dgm:spPr/>
      <dgm:t>
        <a:bodyPr/>
        <a:lstStyle/>
        <a:p>
          <a:endParaRPr lang="en-US"/>
        </a:p>
      </dgm:t>
    </dgm:pt>
    <dgm:pt modelId="{26A915F3-C28E-40B9-8A7C-6435D1FE11D9}" type="sibTrans" cxnId="{7CFAA49A-ADB2-499C-A96F-E5313D3578E8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1E73AFA1-AB7C-49E3-A08E-DEB5D3FAB01B}" type="pres">
      <dgm:prSet presAssocID="{0E93F244-1F2E-4F56-B74C-C89E1FA3A1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022E89-BD66-407C-8FC7-F7F99DFDDFE1}" type="pres">
      <dgm:prSet presAssocID="{B4789D1F-8103-4EEC-8332-94DEAEA7D22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93731-5AAE-47B0-87A2-0F53F57D7BA0}" type="pres">
      <dgm:prSet presAssocID="{FEE37EAB-36F4-4743-B4CF-0D3E8010CBE8}" presName="sibTrans" presStyleLbl="sibTrans2D1" presStyleIdx="0" presStyleCnt="5"/>
      <dgm:spPr/>
      <dgm:t>
        <a:bodyPr/>
        <a:lstStyle/>
        <a:p>
          <a:endParaRPr lang="en-US"/>
        </a:p>
      </dgm:t>
    </dgm:pt>
    <dgm:pt modelId="{00FEEC2A-5F1F-4CB2-B29A-5585AE026EFC}" type="pres">
      <dgm:prSet presAssocID="{FEE37EAB-36F4-4743-B4CF-0D3E8010CBE8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5709125D-BEDC-460C-BAB4-8E921784DBD9}" type="pres">
      <dgm:prSet presAssocID="{EE9CF328-B8CC-442A-8E76-740738D7238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8C4AF-1557-4AA9-ACFB-43AF7F01317B}" type="pres">
      <dgm:prSet presAssocID="{0F3E8628-BB44-400D-818C-2FEB1584EDD9}" presName="sibTrans" presStyleLbl="sibTrans2D1" presStyleIdx="1" presStyleCnt="5"/>
      <dgm:spPr/>
      <dgm:t>
        <a:bodyPr/>
        <a:lstStyle/>
        <a:p>
          <a:endParaRPr lang="en-US"/>
        </a:p>
      </dgm:t>
    </dgm:pt>
    <dgm:pt modelId="{1B3D3AA7-5C73-4C78-BA5D-259E87DDD462}" type="pres">
      <dgm:prSet presAssocID="{0F3E8628-BB44-400D-818C-2FEB1584EDD9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8BD34E2-E7B0-4811-9B4A-A68A2C9D2C1E}" type="pres">
      <dgm:prSet presAssocID="{427D456F-949E-4182-A789-355B02A323B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F809C3-B927-405B-9EDE-9E7AFDF46682}" type="pres">
      <dgm:prSet presAssocID="{1AF61582-9E1F-4392-AAA8-FAA98DC4833C}" presName="sibTrans" presStyleLbl="sibTrans2D1" presStyleIdx="2" presStyleCnt="5"/>
      <dgm:spPr/>
      <dgm:t>
        <a:bodyPr/>
        <a:lstStyle/>
        <a:p>
          <a:endParaRPr lang="en-US"/>
        </a:p>
      </dgm:t>
    </dgm:pt>
    <dgm:pt modelId="{949AEA3D-976F-41E9-8C43-A6AD2B33CB56}" type="pres">
      <dgm:prSet presAssocID="{1AF61582-9E1F-4392-AAA8-FAA98DC4833C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4CA4F82D-38F0-474E-A40A-DCD5EA08F88B}" type="pres">
      <dgm:prSet presAssocID="{49056AEA-E50B-4B78-8E81-2E32D7D8BE0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51ED0B-BE40-427C-B53C-EE298C46ACCB}" type="pres">
      <dgm:prSet presAssocID="{46CD04ED-1070-46B9-87DB-08F66CE969C5}" presName="sibTrans" presStyleLbl="sibTrans2D1" presStyleIdx="3" presStyleCnt="5"/>
      <dgm:spPr/>
      <dgm:t>
        <a:bodyPr/>
        <a:lstStyle/>
        <a:p>
          <a:endParaRPr lang="en-US"/>
        </a:p>
      </dgm:t>
    </dgm:pt>
    <dgm:pt modelId="{FA4445C6-6D55-41F2-94F6-9194F05D81D7}" type="pres">
      <dgm:prSet presAssocID="{46CD04ED-1070-46B9-87DB-08F66CE969C5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16B7E8F-0563-418D-9496-CC71280D7E62}" type="pres">
      <dgm:prSet presAssocID="{F457CDC2-9B55-43BB-B23A-E6B2E6397DF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655E5-FB8D-4E28-95A3-F8446580EE1A}" type="pres">
      <dgm:prSet presAssocID="{26A915F3-C28E-40B9-8A7C-6435D1FE11D9}" presName="sibTrans" presStyleLbl="sibTrans2D1" presStyleIdx="4" presStyleCnt="5"/>
      <dgm:spPr/>
      <dgm:t>
        <a:bodyPr/>
        <a:lstStyle/>
        <a:p>
          <a:endParaRPr lang="en-US"/>
        </a:p>
      </dgm:t>
    </dgm:pt>
    <dgm:pt modelId="{0E322D28-CBAB-4A09-BC19-37CECF81314F}" type="pres">
      <dgm:prSet presAssocID="{26A915F3-C28E-40B9-8A7C-6435D1FE11D9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AD918A30-BE01-483F-8F25-C552D6F602A1}" type="presOf" srcId="{46CD04ED-1070-46B9-87DB-08F66CE969C5}" destId="{FA4445C6-6D55-41F2-94F6-9194F05D81D7}" srcOrd="1" destOrd="0" presId="urn:microsoft.com/office/officeart/2005/8/layout/cycle2"/>
    <dgm:cxn modelId="{EB9E6C1B-1E44-442F-ACBA-C99C1A43A093}" type="presOf" srcId="{F457CDC2-9B55-43BB-B23A-E6B2E6397DF7}" destId="{B16B7E8F-0563-418D-9496-CC71280D7E62}" srcOrd="0" destOrd="0" presId="urn:microsoft.com/office/officeart/2005/8/layout/cycle2"/>
    <dgm:cxn modelId="{A487C0F6-7AA5-4AFE-8A82-DE547AB60FEA}" type="presOf" srcId="{26A915F3-C28E-40B9-8A7C-6435D1FE11D9}" destId="{F28655E5-FB8D-4E28-95A3-F8446580EE1A}" srcOrd="0" destOrd="0" presId="urn:microsoft.com/office/officeart/2005/8/layout/cycle2"/>
    <dgm:cxn modelId="{CD6565AA-8F2F-4152-9B2A-6C67A69230F5}" type="presOf" srcId="{B4789D1F-8103-4EEC-8332-94DEAEA7D221}" destId="{AB022E89-BD66-407C-8FC7-F7F99DFDDFE1}" srcOrd="0" destOrd="0" presId="urn:microsoft.com/office/officeart/2005/8/layout/cycle2"/>
    <dgm:cxn modelId="{9000FE2B-C9F5-4439-B5C2-DBF40FBC4F4A}" type="presOf" srcId="{FEE37EAB-36F4-4743-B4CF-0D3E8010CBE8}" destId="{A7B93731-5AAE-47B0-87A2-0F53F57D7BA0}" srcOrd="0" destOrd="0" presId="urn:microsoft.com/office/officeart/2005/8/layout/cycle2"/>
    <dgm:cxn modelId="{F8525731-EB8A-4BFF-8E2B-D57E0A53D545}" type="presOf" srcId="{EE9CF328-B8CC-442A-8E76-740738D72386}" destId="{5709125D-BEDC-460C-BAB4-8E921784DBD9}" srcOrd="0" destOrd="0" presId="urn:microsoft.com/office/officeart/2005/8/layout/cycle2"/>
    <dgm:cxn modelId="{84C9377C-0C43-40B1-9A9F-2A689C96440B}" srcId="{0E93F244-1F2E-4F56-B74C-C89E1FA3A1CF}" destId="{EE9CF328-B8CC-442A-8E76-740738D72386}" srcOrd="1" destOrd="0" parTransId="{7FEC49E3-CED5-4869-B4EA-D43F9CE25AA6}" sibTransId="{0F3E8628-BB44-400D-818C-2FEB1584EDD9}"/>
    <dgm:cxn modelId="{38799831-AB7B-472E-A53F-C18BAE0B625D}" type="presOf" srcId="{0F3E8628-BB44-400D-818C-2FEB1584EDD9}" destId="{1B3D3AA7-5C73-4C78-BA5D-259E87DDD462}" srcOrd="1" destOrd="0" presId="urn:microsoft.com/office/officeart/2005/8/layout/cycle2"/>
    <dgm:cxn modelId="{09F20C6B-03EF-496B-B755-6B1B8B11FF8A}" type="presOf" srcId="{1AF61582-9E1F-4392-AAA8-FAA98DC4833C}" destId="{949AEA3D-976F-41E9-8C43-A6AD2B33CB56}" srcOrd="1" destOrd="0" presId="urn:microsoft.com/office/officeart/2005/8/layout/cycle2"/>
    <dgm:cxn modelId="{DFC3EB11-1F39-43CE-B11F-1133A819D369}" type="presOf" srcId="{0E93F244-1F2E-4F56-B74C-C89E1FA3A1CF}" destId="{1E73AFA1-AB7C-49E3-A08E-DEB5D3FAB01B}" srcOrd="0" destOrd="0" presId="urn:microsoft.com/office/officeart/2005/8/layout/cycle2"/>
    <dgm:cxn modelId="{C23F80C4-3477-4070-8397-B552BD9357E5}" type="presOf" srcId="{FEE37EAB-36F4-4743-B4CF-0D3E8010CBE8}" destId="{00FEEC2A-5F1F-4CB2-B29A-5585AE026EFC}" srcOrd="1" destOrd="0" presId="urn:microsoft.com/office/officeart/2005/8/layout/cycle2"/>
    <dgm:cxn modelId="{92767DAC-3AAE-4C32-998E-F296F2510D6B}" srcId="{0E93F244-1F2E-4F56-B74C-C89E1FA3A1CF}" destId="{49056AEA-E50B-4B78-8E81-2E32D7D8BE02}" srcOrd="3" destOrd="0" parTransId="{8E0D90BC-E1FC-4669-8B28-CAB9718397A3}" sibTransId="{46CD04ED-1070-46B9-87DB-08F66CE969C5}"/>
    <dgm:cxn modelId="{529E474C-B521-4303-814B-3DE8C0B34139}" type="presOf" srcId="{26A915F3-C28E-40B9-8A7C-6435D1FE11D9}" destId="{0E322D28-CBAB-4A09-BC19-37CECF81314F}" srcOrd="1" destOrd="0" presId="urn:microsoft.com/office/officeart/2005/8/layout/cycle2"/>
    <dgm:cxn modelId="{75CD989F-287B-448B-97A1-963A191F1BF8}" srcId="{0E93F244-1F2E-4F56-B74C-C89E1FA3A1CF}" destId="{B4789D1F-8103-4EEC-8332-94DEAEA7D221}" srcOrd="0" destOrd="0" parTransId="{05ED2CC4-79A5-460A-B6BE-2FF0CFEDF4D3}" sibTransId="{FEE37EAB-36F4-4743-B4CF-0D3E8010CBE8}"/>
    <dgm:cxn modelId="{8388DA1D-8760-4441-9346-FFEC6647FFDB}" srcId="{0E93F244-1F2E-4F56-B74C-C89E1FA3A1CF}" destId="{427D456F-949E-4182-A789-355B02A323BA}" srcOrd="2" destOrd="0" parTransId="{64AFB43B-AFC3-4648-92CB-812DFA2BB822}" sibTransId="{1AF61582-9E1F-4392-AAA8-FAA98DC4833C}"/>
    <dgm:cxn modelId="{D6BB39AD-2369-4311-962A-4314BAD66B7C}" type="presOf" srcId="{49056AEA-E50B-4B78-8E81-2E32D7D8BE02}" destId="{4CA4F82D-38F0-474E-A40A-DCD5EA08F88B}" srcOrd="0" destOrd="0" presId="urn:microsoft.com/office/officeart/2005/8/layout/cycle2"/>
    <dgm:cxn modelId="{775CBD9F-530C-44AA-9385-1AE27A55FAE1}" type="presOf" srcId="{0F3E8628-BB44-400D-818C-2FEB1584EDD9}" destId="{8318C4AF-1557-4AA9-ACFB-43AF7F01317B}" srcOrd="0" destOrd="0" presId="urn:microsoft.com/office/officeart/2005/8/layout/cycle2"/>
    <dgm:cxn modelId="{521941F7-CC26-47CA-9AC6-7C0F3C5F8A3D}" type="presOf" srcId="{46CD04ED-1070-46B9-87DB-08F66CE969C5}" destId="{7351ED0B-BE40-427C-B53C-EE298C46ACCB}" srcOrd="0" destOrd="0" presId="urn:microsoft.com/office/officeart/2005/8/layout/cycle2"/>
    <dgm:cxn modelId="{8C7DFB80-6714-4184-A9EE-ECF41E4AA16E}" type="presOf" srcId="{427D456F-949E-4182-A789-355B02A323BA}" destId="{C8BD34E2-E7B0-4811-9B4A-A68A2C9D2C1E}" srcOrd="0" destOrd="0" presId="urn:microsoft.com/office/officeart/2005/8/layout/cycle2"/>
    <dgm:cxn modelId="{7CFAA49A-ADB2-499C-A96F-E5313D3578E8}" srcId="{0E93F244-1F2E-4F56-B74C-C89E1FA3A1CF}" destId="{F457CDC2-9B55-43BB-B23A-E6B2E6397DF7}" srcOrd="4" destOrd="0" parTransId="{0B03ACF9-BEB9-4E3E-AEEC-524137E80D3F}" sibTransId="{26A915F3-C28E-40B9-8A7C-6435D1FE11D9}"/>
    <dgm:cxn modelId="{19FA2681-FA3A-4944-BBFF-A64F9BAC428B}" type="presOf" srcId="{1AF61582-9E1F-4392-AAA8-FAA98DC4833C}" destId="{96F809C3-B927-405B-9EDE-9E7AFDF46682}" srcOrd="0" destOrd="0" presId="urn:microsoft.com/office/officeart/2005/8/layout/cycle2"/>
    <dgm:cxn modelId="{E2AB408A-E161-4CFA-B613-75D474786CFD}" type="presParOf" srcId="{1E73AFA1-AB7C-49E3-A08E-DEB5D3FAB01B}" destId="{AB022E89-BD66-407C-8FC7-F7F99DFDDFE1}" srcOrd="0" destOrd="0" presId="urn:microsoft.com/office/officeart/2005/8/layout/cycle2"/>
    <dgm:cxn modelId="{3B502EA5-D75D-446E-BE49-19F321E8A107}" type="presParOf" srcId="{1E73AFA1-AB7C-49E3-A08E-DEB5D3FAB01B}" destId="{A7B93731-5AAE-47B0-87A2-0F53F57D7BA0}" srcOrd="1" destOrd="0" presId="urn:microsoft.com/office/officeart/2005/8/layout/cycle2"/>
    <dgm:cxn modelId="{3A533F1E-384C-434B-9EB3-B2582D54F0C4}" type="presParOf" srcId="{A7B93731-5AAE-47B0-87A2-0F53F57D7BA0}" destId="{00FEEC2A-5F1F-4CB2-B29A-5585AE026EFC}" srcOrd="0" destOrd="0" presId="urn:microsoft.com/office/officeart/2005/8/layout/cycle2"/>
    <dgm:cxn modelId="{E2DBAA77-9E02-4DE8-B99C-C71CBECA2E26}" type="presParOf" srcId="{1E73AFA1-AB7C-49E3-A08E-DEB5D3FAB01B}" destId="{5709125D-BEDC-460C-BAB4-8E921784DBD9}" srcOrd="2" destOrd="0" presId="urn:microsoft.com/office/officeart/2005/8/layout/cycle2"/>
    <dgm:cxn modelId="{F61C0AF9-F515-46F1-93E6-61AF5D55EBA2}" type="presParOf" srcId="{1E73AFA1-AB7C-49E3-A08E-DEB5D3FAB01B}" destId="{8318C4AF-1557-4AA9-ACFB-43AF7F01317B}" srcOrd="3" destOrd="0" presId="urn:microsoft.com/office/officeart/2005/8/layout/cycle2"/>
    <dgm:cxn modelId="{B9F7C1E2-768D-4A92-86E1-4A7840A97961}" type="presParOf" srcId="{8318C4AF-1557-4AA9-ACFB-43AF7F01317B}" destId="{1B3D3AA7-5C73-4C78-BA5D-259E87DDD462}" srcOrd="0" destOrd="0" presId="urn:microsoft.com/office/officeart/2005/8/layout/cycle2"/>
    <dgm:cxn modelId="{4ACFAAF1-3A34-4522-AA31-3BA60F419B81}" type="presParOf" srcId="{1E73AFA1-AB7C-49E3-A08E-DEB5D3FAB01B}" destId="{C8BD34E2-E7B0-4811-9B4A-A68A2C9D2C1E}" srcOrd="4" destOrd="0" presId="urn:microsoft.com/office/officeart/2005/8/layout/cycle2"/>
    <dgm:cxn modelId="{98EA5A3E-420D-4DF4-9143-672A664E99B8}" type="presParOf" srcId="{1E73AFA1-AB7C-49E3-A08E-DEB5D3FAB01B}" destId="{96F809C3-B927-405B-9EDE-9E7AFDF46682}" srcOrd="5" destOrd="0" presId="urn:microsoft.com/office/officeart/2005/8/layout/cycle2"/>
    <dgm:cxn modelId="{ED28C479-63D7-4375-9673-A0A22F6AB162}" type="presParOf" srcId="{96F809C3-B927-405B-9EDE-9E7AFDF46682}" destId="{949AEA3D-976F-41E9-8C43-A6AD2B33CB56}" srcOrd="0" destOrd="0" presId="urn:microsoft.com/office/officeart/2005/8/layout/cycle2"/>
    <dgm:cxn modelId="{59041F4F-A0F4-4AEB-A6E1-3FE134160869}" type="presParOf" srcId="{1E73AFA1-AB7C-49E3-A08E-DEB5D3FAB01B}" destId="{4CA4F82D-38F0-474E-A40A-DCD5EA08F88B}" srcOrd="6" destOrd="0" presId="urn:microsoft.com/office/officeart/2005/8/layout/cycle2"/>
    <dgm:cxn modelId="{E8A01CE5-ABA5-4AF9-8252-1C3331F28232}" type="presParOf" srcId="{1E73AFA1-AB7C-49E3-A08E-DEB5D3FAB01B}" destId="{7351ED0B-BE40-427C-B53C-EE298C46ACCB}" srcOrd="7" destOrd="0" presId="urn:microsoft.com/office/officeart/2005/8/layout/cycle2"/>
    <dgm:cxn modelId="{ECF8AB16-7BDC-4299-A44B-1231E41A33B3}" type="presParOf" srcId="{7351ED0B-BE40-427C-B53C-EE298C46ACCB}" destId="{FA4445C6-6D55-41F2-94F6-9194F05D81D7}" srcOrd="0" destOrd="0" presId="urn:microsoft.com/office/officeart/2005/8/layout/cycle2"/>
    <dgm:cxn modelId="{661933CF-0966-40F6-9BCF-DAE0D219DBB0}" type="presParOf" srcId="{1E73AFA1-AB7C-49E3-A08E-DEB5D3FAB01B}" destId="{B16B7E8F-0563-418D-9496-CC71280D7E62}" srcOrd="8" destOrd="0" presId="urn:microsoft.com/office/officeart/2005/8/layout/cycle2"/>
    <dgm:cxn modelId="{F8311CCE-4F17-4346-ABAE-FA66353B372C}" type="presParOf" srcId="{1E73AFA1-AB7C-49E3-A08E-DEB5D3FAB01B}" destId="{F28655E5-FB8D-4E28-95A3-F8446580EE1A}" srcOrd="9" destOrd="0" presId="urn:microsoft.com/office/officeart/2005/8/layout/cycle2"/>
    <dgm:cxn modelId="{2DC6351E-A617-4DD5-BEAA-D722D9A4C277}" type="presParOf" srcId="{F28655E5-FB8D-4E28-95A3-F8446580EE1A}" destId="{0E322D28-CBAB-4A09-BC19-37CECF81314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022E89-BD66-407C-8FC7-F7F99DFDDFE1}">
      <dsp:nvSpPr>
        <dsp:cNvPr id="0" name=""/>
        <dsp:cNvSpPr/>
      </dsp:nvSpPr>
      <dsp:spPr>
        <a:xfrm>
          <a:off x="2249287" y="520"/>
          <a:ext cx="1456875" cy="145687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eFiling</a:t>
          </a:r>
          <a:endParaRPr lang="en-US" sz="2400" kern="1200" dirty="0">
            <a:solidFill>
              <a:schemeClr val="tx1"/>
            </a:solidFill>
            <a:latin typeface="Bahnschrift Condensed" panose="020B0502040204020203" pitchFamily="34" charset="0"/>
          </a:endParaRPr>
        </a:p>
      </dsp:txBody>
      <dsp:txXfrm>
        <a:off x="2249287" y="520"/>
        <a:ext cx="1456875" cy="1456875"/>
      </dsp:txXfrm>
    </dsp:sp>
    <dsp:sp modelId="{A7B93731-5AAE-47B0-87A2-0F53F57D7BA0}">
      <dsp:nvSpPr>
        <dsp:cNvPr id="0" name=""/>
        <dsp:cNvSpPr/>
      </dsp:nvSpPr>
      <dsp:spPr>
        <a:xfrm rot="2160000">
          <a:off x="3660138" y="1119633"/>
          <a:ext cx="387370" cy="49169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2160000">
        <a:off x="3660138" y="1119633"/>
        <a:ext cx="387370" cy="491695"/>
      </dsp:txXfrm>
    </dsp:sp>
    <dsp:sp modelId="{5709125D-BEDC-460C-BAB4-8E921784DBD9}">
      <dsp:nvSpPr>
        <dsp:cNvPr id="0" name=""/>
        <dsp:cNvSpPr/>
      </dsp:nvSpPr>
      <dsp:spPr>
        <a:xfrm>
          <a:off x="4019224" y="1286454"/>
          <a:ext cx="1456875" cy="145687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eSKUM</a:t>
          </a:r>
          <a:endParaRPr lang="en-US" sz="2000" kern="1200" dirty="0">
            <a:solidFill>
              <a:schemeClr val="tx1"/>
            </a:solidFill>
            <a:latin typeface="Bahnschrift Condensed" panose="020B0502040204020203" pitchFamily="34" charset="0"/>
          </a:endParaRPr>
        </a:p>
      </dsp:txBody>
      <dsp:txXfrm>
        <a:off x="4019224" y="1286454"/>
        <a:ext cx="1456875" cy="1456875"/>
      </dsp:txXfrm>
    </dsp:sp>
    <dsp:sp modelId="{8318C4AF-1557-4AA9-ACFB-43AF7F01317B}">
      <dsp:nvSpPr>
        <dsp:cNvPr id="0" name=""/>
        <dsp:cNvSpPr/>
      </dsp:nvSpPr>
      <dsp:spPr>
        <a:xfrm rot="6480000">
          <a:off x="4219336" y="2798960"/>
          <a:ext cx="387370" cy="49169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6480000">
        <a:off x="4219336" y="2798960"/>
        <a:ext cx="387370" cy="491695"/>
      </dsp:txXfrm>
    </dsp:sp>
    <dsp:sp modelId="{C8BD34E2-E7B0-4811-9B4A-A68A2C9D2C1E}">
      <dsp:nvSpPr>
        <dsp:cNvPr id="0" name=""/>
        <dsp:cNvSpPr/>
      </dsp:nvSpPr>
      <dsp:spPr>
        <a:xfrm>
          <a:off x="3343168" y="3367140"/>
          <a:ext cx="1456875" cy="145687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ePayment</a:t>
          </a:r>
          <a:endParaRPr lang="en-US" sz="1900" kern="1200" dirty="0">
            <a:solidFill>
              <a:schemeClr val="tx1"/>
            </a:solidFill>
            <a:latin typeface="Bahnschrift Condensed" panose="020B0502040204020203" pitchFamily="34" charset="0"/>
          </a:endParaRPr>
        </a:p>
      </dsp:txBody>
      <dsp:txXfrm>
        <a:off x="3343168" y="3367140"/>
        <a:ext cx="1456875" cy="1456875"/>
      </dsp:txXfrm>
    </dsp:sp>
    <dsp:sp modelId="{96F809C3-B927-405B-9EDE-9E7AFDF46682}">
      <dsp:nvSpPr>
        <dsp:cNvPr id="0" name=""/>
        <dsp:cNvSpPr/>
      </dsp:nvSpPr>
      <dsp:spPr>
        <a:xfrm rot="10800000">
          <a:off x="2795003" y="3849730"/>
          <a:ext cx="387370" cy="49169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0800000">
        <a:off x="2795003" y="3849730"/>
        <a:ext cx="387370" cy="491695"/>
      </dsp:txXfrm>
    </dsp:sp>
    <dsp:sp modelId="{4CA4F82D-38F0-474E-A40A-DCD5EA08F88B}">
      <dsp:nvSpPr>
        <dsp:cNvPr id="0" name=""/>
        <dsp:cNvSpPr/>
      </dsp:nvSpPr>
      <dsp:spPr>
        <a:xfrm>
          <a:off x="1155406" y="3367140"/>
          <a:ext cx="1456875" cy="145687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eSummon</a:t>
          </a:r>
          <a:endParaRPr lang="en-US" sz="1900" kern="1200" dirty="0">
            <a:solidFill>
              <a:schemeClr val="tx1"/>
            </a:solidFill>
            <a:latin typeface="Bahnschrift Condensed" panose="020B0502040204020203" pitchFamily="34" charset="0"/>
          </a:endParaRPr>
        </a:p>
      </dsp:txBody>
      <dsp:txXfrm>
        <a:off x="1155406" y="3367140"/>
        <a:ext cx="1456875" cy="1456875"/>
      </dsp:txXfrm>
    </dsp:sp>
    <dsp:sp modelId="{7351ED0B-BE40-427C-B53C-EE298C46ACCB}">
      <dsp:nvSpPr>
        <dsp:cNvPr id="0" name=""/>
        <dsp:cNvSpPr/>
      </dsp:nvSpPr>
      <dsp:spPr>
        <a:xfrm rot="15120000">
          <a:off x="1355518" y="2819814"/>
          <a:ext cx="387370" cy="49169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5120000">
        <a:off x="1355518" y="2819814"/>
        <a:ext cx="387370" cy="491695"/>
      </dsp:txXfrm>
    </dsp:sp>
    <dsp:sp modelId="{B16B7E8F-0563-418D-9496-CC71280D7E62}">
      <dsp:nvSpPr>
        <dsp:cNvPr id="0" name=""/>
        <dsp:cNvSpPr/>
      </dsp:nvSpPr>
      <dsp:spPr>
        <a:xfrm>
          <a:off x="479350" y="1286454"/>
          <a:ext cx="1456875" cy="1456875"/>
        </a:xfrm>
        <a:prstGeom prst="ellips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  <a:latin typeface="Bahnschrift Condensed" panose="020B0502040204020203" pitchFamily="34" charset="0"/>
            </a:rPr>
            <a:t>eLitigasi</a:t>
          </a:r>
          <a:endParaRPr lang="en-US" sz="2000" kern="1200" dirty="0">
            <a:solidFill>
              <a:schemeClr val="tx1"/>
            </a:solidFill>
            <a:latin typeface="Bahnschrift Condensed" panose="020B0502040204020203" pitchFamily="34" charset="0"/>
          </a:endParaRPr>
        </a:p>
      </dsp:txBody>
      <dsp:txXfrm>
        <a:off x="479350" y="1286454"/>
        <a:ext cx="1456875" cy="1456875"/>
      </dsp:txXfrm>
    </dsp:sp>
    <dsp:sp modelId="{F28655E5-FB8D-4E28-95A3-F8446580EE1A}">
      <dsp:nvSpPr>
        <dsp:cNvPr id="0" name=""/>
        <dsp:cNvSpPr/>
      </dsp:nvSpPr>
      <dsp:spPr>
        <a:xfrm rot="19440000">
          <a:off x="1890201" y="1132521"/>
          <a:ext cx="387370" cy="49169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9440000">
        <a:off x="1890201" y="1132521"/>
        <a:ext cx="387370" cy="491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59D16-26C5-4C63-817F-616CFBE571E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2183992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10CE5-C581-4E31-BA15-0D5242AF2FEC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6441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58AB0-5F0A-4FFD-92E7-B243FFE78C4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3691537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37318-F56D-4DDC-BAD5-33DA8E92668D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33820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278FB-D3B2-41C6-ACA7-3B6581146385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1662937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976C8-84F1-4FF8-BD97-C4A0C7E1842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293371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50D4-C610-44C0-AA3E-B48EB3DB2E8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1810014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13F66-AFD0-49EA-B8AF-8484B26758AC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223691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EE156-E8C4-426C-81DB-4BEA957E88EE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3716601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39956-BF68-4A1A-88D5-7D17AB5F16D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329418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BA80C-215B-442C-964A-2A2042B91F8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xmlns="" val="61093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E10BB1-DE30-4719-8EEC-9E11071F8E73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7" name="Picture 169" descr="C:\Users\DODON\Desktop\LOGO MA GOL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8959" y="4458058"/>
            <a:ext cx="1260140" cy="1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211960" y="260648"/>
            <a:ext cx="4752528" cy="3312368"/>
          </a:xfrm>
        </p:spPr>
        <p:txBody>
          <a:bodyPr/>
          <a:lstStyle/>
          <a:p>
            <a:pPr algn="r"/>
            <a:r>
              <a:rPr lang="es-UY" altLang="en-US" sz="4000" b="1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Petunjuk</a:t>
            </a:r>
            <a:r>
              <a:rPr lang="es-UY" altLang="en-US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s-UY" altLang="en-US" sz="4000" b="1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Teknis</a:t>
            </a:r>
            <a:r>
              <a:rPr lang="es-UY" altLang="en-US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s-UY" altLang="en-US" sz="4000" b="1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Administrasi</a:t>
            </a:r>
            <a:r>
              <a:rPr lang="es-UY" altLang="en-US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s-UY" altLang="en-US" sz="4000" b="1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Perkara</a:t>
            </a:r>
            <a:r>
              <a:rPr lang="es-UY" altLang="en-US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dan </a:t>
            </a:r>
            <a:r>
              <a:rPr lang="es-UY" altLang="en-US" sz="4000" b="1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</a:t>
            </a:r>
            <a:r>
              <a:rPr lang="es-UY" altLang="en-US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Di </a:t>
            </a:r>
            <a:r>
              <a:rPr lang="es-UY" altLang="en-US" sz="4000" b="1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Pengadilan</a:t>
            </a:r>
            <a:r>
              <a:rPr lang="es-UY" altLang="en-US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Secara </a:t>
            </a:r>
            <a:r>
              <a:rPr lang="es-UY" altLang="en-US" sz="4000" b="1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Elektronik</a:t>
            </a:r>
            <a:endParaRPr lang="es-ES" altLang="en-US" sz="40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6" name="Rectangle 150"/>
          <p:cNvSpPr txBox="1">
            <a:spLocks noChangeArrowheads="1"/>
          </p:cNvSpPr>
          <p:nvPr/>
        </p:nvSpPr>
        <p:spPr bwMode="auto">
          <a:xfrm>
            <a:off x="160496" y="6021660"/>
            <a:ext cx="880399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UY" altLang="en-US" sz="2800" b="1" kern="0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Direktur</a:t>
            </a:r>
            <a:r>
              <a:rPr lang="es-UY" altLang="en-US" sz="2800" b="1" kern="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s-UY" altLang="en-US" sz="2800" b="1" kern="0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Jenderal</a:t>
            </a:r>
            <a:r>
              <a:rPr lang="es-UY" altLang="en-US" sz="2800" b="1" kern="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s-UY" altLang="en-US" sz="2800" b="1" kern="0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Badan</a:t>
            </a:r>
            <a:r>
              <a:rPr lang="es-UY" altLang="en-US" sz="2800" b="1" kern="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s-UY" altLang="en-US" sz="2800" b="1" kern="0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Peradilan</a:t>
            </a:r>
            <a:r>
              <a:rPr lang="es-UY" altLang="en-US" sz="2800" b="1" kern="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s-UY" altLang="en-US" sz="2800" b="1" kern="0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Umum</a:t>
            </a:r>
            <a:endParaRPr lang="es-ES" altLang="en-US" sz="2800" b="1" kern="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7" name="Rectangle 150"/>
          <p:cNvSpPr txBox="1">
            <a:spLocks noChangeArrowheads="1"/>
          </p:cNvSpPr>
          <p:nvPr/>
        </p:nvSpPr>
        <p:spPr bwMode="auto">
          <a:xfrm>
            <a:off x="179512" y="5517232"/>
            <a:ext cx="880399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UY" altLang="en-US" sz="2800" b="1" kern="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Dr. </a:t>
            </a:r>
            <a:r>
              <a:rPr lang="es-UY" altLang="en-US" sz="2800" b="1" kern="0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Herri</a:t>
            </a:r>
            <a:r>
              <a:rPr lang="es-UY" altLang="en-US" sz="2800" b="1" kern="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r>
              <a:rPr lang="es-UY" altLang="en-US" sz="2800" b="1" kern="0" dirty="0" err="1" smtClean="0">
                <a:solidFill>
                  <a:schemeClr val="bg1"/>
                </a:solidFill>
                <a:latin typeface="Bahnschrift Light" panose="020B0502040204020203" pitchFamily="34" charset="0"/>
              </a:rPr>
              <a:t>Swantoro</a:t>
            </a:r>
            <a:r>
              <a:rPr lang="es-UY" altLang="en-US" sz="2800" b="1" kern="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, SH.MH.</a:t>
            </a:r>
            <a:endParaRPr lang="es-ES" altLang="en-US" sz="2800" b="1" kern="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3375"/>
            <a:ext cx="7283152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PENDAFTARAN PERKARA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2816"/>
            <a:ext cx="8928992" cy="475252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dirty="0" err="1" smtClean="0">
                <a:latin typeface="Bahnschrift Light" panose="020B0502040204020203" pitchFamily="34" charset="0"/>
              </a:rPr>
              <a:t>Tahapan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Pendaftaran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oleh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Pengguna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Lain:</a:t>
            </a:r>
          </a:p>
          <a:p>
            <a:pPr marL="0" indent="0">
              <a:buNone/>
            </a:pPr>
            <a:endParaRPr lang="en-US" altLang="en-US" sz="2000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memilih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berwenang</a:t>
            </a:r>
            <a:r>
              <a:rPr lang="en-US" altLang="en-US" sz="20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mengunggah</a:t>
            </a:r>
            <a:r>
              <a:rPr lang="en-US" altLang="en-US" sz="2000" dirty="0">
                <a:latin typeface="Bahnschrift Light" panose="020B0502040204020203" pitchFamily="34" charset="0"/>
              </a:rPr>
              <a:t> (upload)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khusus</a:t>
            </a:r>
            <a:r>
              <a:rPr lang="en-US" altLang="en-US" sz="20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mendapatkan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Nomor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Pendaftaran</a:t>
            </a:r>
            <a:r>
              <a:rPr lang="en-US" altLang="en-US" sz="2000" dirty="0">
                <a:latin typeface="Bahnschrift Light" panose="020B0502040204020203" pitchFamily="34" charset="0"/>
              </a:rPr>
              <a:t> Online (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Nomor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).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menginput</a:t>
            </a:r>
            <a:r>
              <a:rPr lang="en-US" altLang="en-US" sz="2000" dirty="0">
                <a:latin typeface="Bahnschrift Light" panose="020B0502040204020203" pitchFamily="34" charset="0"/>
              </a:rPr>
              <a:t> data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mengunggah</a:t>
            </a:r>
            <a:r>
              <a:rPr lang="en-US" altLang="en-US" sz="2000" dirty="0">
                <a:latin typeface="Bahnschrift Light" panose="020B0502040204020203" pitchFamily="34" charset="0"/>
              </a:rPr>
              <a:t> (upload)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permohonan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persetujuan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prinsipal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beracara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mendapatkan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perhitungan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taksiran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panjar</a:t>
            </a:r>
            <a:r>
              <a:rPr lang="en-US" altLang="en-US" sz="2000" dirty="0">
                <a:latin typeface="Bahnschrift Light" panose="020B0502040204020203" pitchFamily="34" charset="0"/>
              </a:rPr>
              <a:t> (e-SKUM);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endParaRPr lang="en-US" altLang="en-US" sz="20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pembayaran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0" indent="0">
              <a:buNone/>
            </a:pPr>
            <a:endParaRPr lang="en-US" altLang="en-US" sz="20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20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2000" dirty="0" smtClean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73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3375"/>
            <a:ext cx="7632848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KOMPONEN BIAYA PERKARA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2816"/>
            <a:ext cx="8928992" cy="475252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Tahapan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 smtClean="0">
                <a:latin typeface="Bahnschrift Light" panose="020B0502040204020203" pitchFamily="34" charset="0"/>
              </a:rPr>
              <a:t>Pendaftaran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 smtClean="0">
                <a:latin typeface="Bahnschrift Light" panose="020B0502040204020203" pitchFamily="34" charset="0"/>
              </a:rPr>
              <a:t>Perkara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 smtClean="0">
                <a:latin typeface="Bahnschrift Light" panose="020B0502040204020203" pitchFamily="34" charset="0"/>
              </a:rPr>
              <a:t>oleh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 smtClean="0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Lain:</a:t>
            </a:r>
          </a:p>
          <a:p>
            <a:pPr marL="0" indent="0">
              <a:buNone/>
            </a:pPr>
            <a:endParaRPr lang="en-US" altLang="en-US" sz="1800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pendaftaran</a:t>
            </a:r>
            <a:r>
              <a:rPr lang="en-US" altLang="en-US" sz="18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latin typeface="Bahnschrift Light" panose="020B0502040204020203" pitchFamily="34" charset="0"/>
              </a:rPr>
              <a:t>PNBP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maupun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alat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tulis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kantor</a:t>
            </a:r>
            <a:r>
              <a:rPr lang="en-US" altLang="en-US" sz="18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penggandaan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1800" dirty="0">
                <a:latin typeface="Bahnschrift Light" panose="020B0502040204020203" pitchFamily="34" charset="0"/>
              </a:rPr>
              <a:t> para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x5 (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mediasi</a:t>
            </a:r>
            <a:r>
              <a:rPr lang="en-US" altLang="en-US" sz="1800" dirty="0">
                <a:latin typeface="Bahnschrift Light" panose="020B0502040204020203" pitchFamily="34" charset="0"/>
              </a:rPr>
              <a:t> x2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x3),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khusus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cerai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talak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x6)</a:t>
            </a:r>
            <a:r>
              <a:rPr lang="en-US" altLang="en-US" sz="1800" dirty="0" err="1" smtClean="0">
                <a:latin typeface="Bahnschrift Light" panose="020B0502040204020203" pitchFamily="34" charset="0"/>
              </a:rPr>
              <a:t>meterai</a:t>
            </a:r>
            <a:r>
              <a:rPr lang="en-US" altLang="en-US" sz="1800" dirty="0">
                <a:latin typeface="Bahnschrift Light" panose="020B0502040204020203" pitchFamily="34" charset="0"/>
              </a:rPr>
              <a:t>;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endParaRPr lang="en-US" altLang="en-US" sz="18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redaksi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 marL="0" indent="0">
              <a:buNone/>
            </a:pPr>
            <a:endParaRPr lang="en-US" altLang="en-US" sz="18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18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1800" dirty="0" smtClean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96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3375"/>
            <a:ext cx="7632848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TAHAPAN PEMBAYARAN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2816"/>
            <a:ext cx="8928992" cy="4752528"/>
          </a:xfrm>
        </p:spPr>
        <p:txBody>
          <a:bodyPr/>
          <a:lstStyle/>
          <a:p>
            <a:r>
              <a:rPr lang="en-US" altLang="en-US" sz="1800" dirty="0" err="1" smtClean="0">
                <a:latin typeface="Bahnschrift Light" panose="020B0502040204020203" pitchFamily="34" charset="0"/>
              </a:rPr>
              <a:t>Tahapan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:</a:t>
            </a:r>
          </a:p>
          <a:p>
            <a:pPr marL="685800">
              <a:buFont typeface="+mj-lt"/>
              <a:buAutoNum type="arabicPeriod"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memperoleh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taksiran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panjar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1800" dirty="0">
                <a:latin typeface="Bahnschrift Light" panose="020B0502040204020203" pitchFamily="34" charset="0"/>
              </a:rPr>
              <a:t> (e-SKUM)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disertai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kode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Akun</a:t>
            </a:r>
            <a:r>
              <a:rPr lang="en-US" altLang="en-US" sz="1800" dirty="0">
                <a:latin typeface="Bahnschrift Light" panose="020B0502040204020203" pitchFamily="34" charset="0"/>
              </a:rPr>
              <a:t> Virtual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saluran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pembayaran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;</a:t>
            </a:r>
          </a:p>
          <a:p>
            <a:pPr marL="685800"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pembayaran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sesuai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taksiran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panjar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1800" dirty="0">
                <a:latin typeface="Bahnschrift Light" panose="020B0502040204020203" pitchFamily="34" charset="0"/>
              </a:rPr>
              <a:t> (e-SKUM);</a:t>
            </a:r>
          </a:p>
          <a:p>
            <a:pPr marL="685800"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menunggu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konfirmasi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otomatis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dari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pengecekan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pembayaran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otomatis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konfirmasi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pembayaran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manual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mengisi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formulir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disediakan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Aplikasi</a:t>
            </a:r>
            <a:r>
              <a:rPr lang="en-US" altLang="en-US" sz="1800" dirty="0">
                <a:latin typeface="Bahnschrift Light" panose="020B0502040204020203" pitchFamily="34" charset="0"/>
              </a:rPr>
              <a:t> e-Court;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endParaRPr lang="en-US" altLang="en-US" sz="1800" dirty="0">
              <a:latin typeface="Bahnschrift Light" panose="020B0502040204020203" pitchFamily="34" charset="0"/>
            </a:endParaRPr>
          </a:p>
          <a:p>
            <a:pPr marL="685800"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setelah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mendapatkan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konfirmasi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dari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Terdaftar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>
                <a:latin typeface="Bahnschrift Light" panose="020B0502040204020203" pitchFamily="34" charset="0"/>
              </a:rPr>
              <a:t> Lain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mendapatkan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Nomor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setelah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diregister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Penelusuran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r>
              <a:rPr lang="en-US" altLang="en-US" sz="18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Terdaftar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>
                <a:latin typeface="Bahnschrift Light" panose="020B0502040204020203" pitchFamily="34" charset="0"/>
              </a:rPr>
              <a:t> Lain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penambahan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panjar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aplikasi</a:t>
            </a:r>
            <a:r>
              <a:rPr lang="en-US" altLang="en-US" sz="1800" dirty="0">
                <a:latin typeface="Bahnschrift Light" panose="020B0502040204020203" pitchFamily="34" charset="0"/>
              </a:rPr>
              <a:t> SIPP.</a:t>
            </a:r>
          </a:p>
          <a:p>
            <a:r>
              <a:rPr lang="en-US" altLang="en-US" sz="18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Terdaftar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>
                <a:latin typeface="Bahnschrift Light" panose="020B0502040204020203" pitchFamily="34" charset="0"/>
              </a:rPr>
              <a:t> Lain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mendapatkan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notifikasi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panjar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setelah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jurnal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keuangan</a:t>
            </a:r>
            <a:r>
              <a:rPr lang="en-US" altLang="en-US" sz="1800" dirty="0">
                <a:latin typeface="Bahnschrift Light" panose="020B0502040204020203" pitchFamily="34" charset="0"/>
              </a:rPr>
              <a:t> SIPP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ditutup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 marL="0" indent="0">
              <a:buNone/>
            </a:pPr>
            <a:endParaRPr lang="en-US" altLang="en-US" sz="18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1800" dirty="0" smtClean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84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3375"/>
            <a:ext cx="7632848" cy="782638"/>
          </a:xfrm>
        </p:spPr>
        <p:txBody>
          <a:bodyPr/>
          <a:lstStyle/>
          <a:p>
            <a:pPr algn="r"/>
            <a:r>
              <a:rPr lang="en-US" altLang="en-US" b="1" dirty="0" err="1">
                <a:solidFill>
                  <a:schemeClr val="bg1"/>
                </a:solidFill>
                <a:latin typeface="Bahnschrift Light" panose="020B0502040204020203" pitchFamily="34" charset="0"/>
              </a:rPr>
              <a:t>Meja</a:t>
            </a:r>
            <a:r>
              <a:rPr lang="en-US" altLang="en-US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 e-Court 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564904"/>
            <a:ext cx="8928992" cy="3960440"/>
          </a:xfrm>
        </p:spPr>
        <p:txBody>
          <a:bodyPr/>
          <a:lstStyle/>
          <a:p>
            <a:r>
              <a:rPr lang="en-US" altLang="en-US" sz="2000" dirty="0" err="1">
                <a:latin typeface="Bahnschrift Light" panose="020B0502040204020203" pitchFamily="34" charset="0"/>
              </a:rPr>
              <a:t>Setiap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Tingkat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Pertama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wajib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menyediakan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meja</a:t>
            </a:r>
            <a:r>
              <a:rPr lang="en-US" altLang="en-US" sz="2000" dirty="0">
                <a:latin typeface="Bahnschrift Light" panose="020B0502040204020203" pitchFamily="34" charset="0"/>
              </a:rPr>
              <a:t> e-Court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merupakan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bagian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dari</a:t>
            </a:r>
            <a:r>
              <a:rPr lang="en-US" altLang="en-US" sz="2000" dirty="0">
                <a:latin typeface="Bahnschrift Light" panose="020B0502040204020203" pitchFamily="34" charset="0"/>
              </a:rPr>
              <a:t> PTSP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.</a:t>
            </a:r>
          </a:p>
          <a:p>
            <a:pPr marL="0" indent="0">
              <a:buNone/>
            </a:pPr>
            <a:endParaRPr lang="en-US" altLang="en-US" sz="2000" dirty="0">
              <a:latin typeface="Bahnschrift Light" panose="020B0502040204020203" pitchFamily="34" charset="0"/>
            </a:endParaRPr>
          </a:p>
          <a:p>
            <a:r>
              <a:rPr lang="en-US" altLang="en-US" sz="20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meja</a:t>
            </a:r>
            <a:r>
              <a:rPr lang="en-US" altLang="en-US" sz="2000" dirty="0">
                <a:latin typeface="Bahnschrift Light" panose="020B0502040204020203" pitchFamily="34" charset="0"/>
              </a:rPr>
              <a:t> e-Court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ditunjuk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Petugas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Khusus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Surat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Keputusan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melaksanakan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tugas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sebagaimana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dimaksud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huruf</a:t>
            </a:r>
            <a:r>
              <a:rPr lang="en-US" altLang="en-US" sz="2000" dirty="0">
                <a:latin typeface="Bahnschrift Light" panose="020B0502040204020203" pitchFamily="34" charset="0"/>
              </a:rPr>
              <a:t> B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angka</a:t>
            </a:r>
            <a:r>
              <a:rPr lang="en-US" altLang="en-US" sz="2000" dirty="0">
                <a:latin typeface="Bahnschrift Light" panose="020B0502040204020203" pitchFamily="34" charset="0"/>
              </a:rPr>
              <a:t> 3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huruf</a:t>
            </a:r>
            <a:r>
              <a:rPr lang="en-US" altLang="en-US" sz="2000" dirty="0">
                <a:latin typeface="Bahnschrift Light" panose="020B0502040204020203" pitchFamily="34" charset="0"/>
              </a:rPr>
              <a:t> d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memberikan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bantuan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serta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tentang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tata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cara</a:t>
            </a:r>
            <a:r>
              <a:rPr lang="en-US" altLang="en-US" sz="2000" dirty="0">
                <a:latin typeface="Bahnschrift Light" panose="020B0502040204020203" pitchFamily="34" charset="0"/>
              </a:rPr>
              <a:t> e-Court.</a:t>
            </a:r>
            <a:endParaRPr lang="en-US" altLang="en-US" sz="2000" dirty="0" smtClean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992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3375"/>
            <a:ext cx="7632848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WAKTU PENDAFTARAN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564904"/>
            <a:ext cx="8928992" cy="3960440"/>
          </a:xfrm>
        </p:spPr>
        <p:txBody>
          <a:bodyPr/>
          <a:lstStyle/>
          <a:p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memproses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sudah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terdaftar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berakhir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pukul</a:t>
            </a:r>
            <a:r>
              <a:rPr lang="en-US" altLang="en-US" sz="2000" dirty="0">
                <a:latin typeface="Bahnschrift Light" panose="020B0502040204020203" pitchFamily="34" charset="0"/>
              </a:rPr>
              <a:t> 15.00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waktu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setempat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.</a:t>
            </a:r>
          </a:p>
          <a:p>
            <a:endParaRPr lang="en-US" altLang="en-US" sz="2000" dirty="0">
              <a:latin typeface="Bahnschrift Light" panose="020B0502040204020203" pitchFamily="34" charset="0"/>
            </a:endParaRPr>
          </a:p>
          <a:p>
            <a:r>
              <a:rPr lang="en-US" altLang="en-US" sz="2000" dirty="0" err="1">
                <a:latin typeface="Bahnschrift Light" panose="020B0502040204020203" pitchFamily="34" charset="0"/>
              </a:rPr>
              <a:t>Pendaftaran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di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luar</a:t>
            </a:r>
            <a:r>
              <a:rPr lang="en-US" altLang="en-US" sz="2000" dirty="0">
                <a:latin typeface="Bahnschrift Light" panose="020B0502040204020203" pitchFamily="34" charset="0"/>
              </a:rPr>
              <a:t> jam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ditentukan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akan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diproses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hari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berikutnya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021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PANGGILAN &amp; PEMBERITAHUAN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276872"/>
            <a:ext cx="8928992" cy="4248472"/>
          </a:xfrm>
        </p:spPr>
        <p:txBody>
          <a:bodyPr/>
          <a:lstStyle/>
          <a:p>
            <a:r>
              <a:rPr lang="en-US" altLang="en-US" sz="20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pertama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dilaksanakan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sedangkan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pertama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dilaksanakan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manual.</a:t>
            </a:r>
          </a:p>
          <a:p>
            <a:r>
              <a:rPr lang="en-US" altLang="en-US" sz="2000" dirty="0" err="1">
                <a:latin typeface="Bahnschrift Light" panose="020B0502040204020203" pitchFamily="34" charset="0"/>
              </a:rPr>
              <a:t>Bagi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sejak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awal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tidak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diketahui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alamatnya</a:t>
            </a:r>
            <a:r>
              <a:rPr lang="en-US" altLang="en-US" sz="2000" dirty="0">
                <a:latin typeface="Bahnschrift Light" panose="020B0502040204020203" pitchFamily="34" charset="0"/>
              </a:rPr>
              <a:t>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maka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dilaksanakan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umum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.</a:t>
            </a:r>
            <a:endParaRPr lang="en-US" altLang="en-US" sz="2000" dirty="0">
              <a:latin typeface="Bahnschrift Light" panose="020B0502040204020203" pitchFamily="34" charset="0"/>
            </a:endParaRPr>
          </a:p>
          <a:p>
            <a:r>
              <a:rPr lang="en-US" altLang="en-US" sz="20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disampaikan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2000" dirty="0">
                <a:latin typeface="Bahnschrift Light" panose="020B0502040204020203" pitchFamily="34" charset="0"/>
              </a:rPr>
              <a:t>: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pendaftaran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menyatakan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persetujuannya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tertulis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r>
              <a:rPr lang="en-US" altLang="en-US" sz="20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adalah</a:t>
            </a:r>
            <a:r>
              <a:rPr lang="en-US" altLang="en-US" sz="2000" dirty="0">
                <a:latin typeface="Bahnschrift Light" panose="020B0502040204020203" pitchFamily="34" charset="0"/>
              </a:rPr>
              <a:t> nihil,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namun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mengembangkan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menerapkan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2000" dirty="0">
                <a:latin typeface="Bahnschrift Light" panose="020B0502040204020203" pitchFamily="34" charset="0"/>
              </a:rPr>
              <a:t>  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berbayar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antara</a:t>
            </a:r>
            <a:r>
              <a:rPr lang="en-US" altLang="en-US" sz="2000" dirty="0">
                <a:latin typeface="Bahnschrift Light" panose="020B0502040204020203" pitchFamily="34" charset="0"/>
              </a:rPr>
              <a:t> lain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layanan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pesan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singkat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layanan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lainnya</a:t>
            </a:r>
            <a:endParaRPr lang="en-US" altLang="en-US" sz="20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420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00808"/>
            <a:ext cx="8928992" cy="482453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b="1" dirty="0" err="1" smtClean="0">
                <a:latin typeface="Bahnschrift Light" panose="020B0502040204020203" pitchFamily="34" charset="0"/>
              </a:rPr>
              <a:t>Pemeriksaan</a:t>
            </a:r>
            <a:r>
              <a:rPr lang="en-US" altLang="en-US" sz="2000" b="1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b="1" dirty="0" err="1" smtClean="0">
                <a:latin typeface="Bahnschrift Light" panose="020B0502040204020203" pitchFamily="34" charset="0"/>
              </a:rPr>
              <a:t>Dokumen</a:t>
            </a:r>
            <a:r>
              <a:rPr lang="en-US" altLang="en-US" sz="2000" b="1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b="1" dirty="0" err="1" smtClean="0">
                <a:latin typeface="Bahnschrift Light" panose="020B0502040204020203" pitchFamily="34" charset="0"/>
              </a:rPr>
              <a:t>Awal</a:t>
            </a:r>
            <a:endParaRPr lang="en-US" altLang="en-US" sz="20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altLang="en-US" sz="1800" b="1" dirty="0" smtClean="0">
              <a:latin typeface="Bahnschrift Light" panose="020B0502040204020203" pitchFamily="34" charset="0"/>
            </a:endParaRPr>
          </a:p>
          <a:p>
            <a:r>
              <a:rPr lang="en-US" altLang="en-US" sz="1800" dirty="0" err="1" smtClean="0">
                <a:latin typeface="Bahnschrift Light" panose="020B0502040204020203" pitchFamily="34" charset="0"/>
              </a:rPr>
              <a:t>Pada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hari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pertama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Terdaftar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>
                <a:latin typeface="Bahnschrift Light" panose="020B0502040204020203" pitchFamily="34" charset="0"/>
              </a:rPr>
              <a:t> Lain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menyerahkan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asli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asli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asli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persetujuan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prinsipal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beracara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endParaRPr lang="en-US" altLang="en-US" sz="1800" dirty="0">
              <a:latin typeface="Bahnschrift Light" panose="020B0502040204020203" pitchFamily="34" charset="0"/>
            </a:endParaRPr>
          </a:p>
          <a:p>
            <a:r>
              <a:rPr lang="en-US" altLang="en-US" sz="18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hari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pertama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dihadiri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1800" dirty="0">
                <a:latin typeface="Bahnschrift Light" panose="020B0502040204020203" pitchFamily="34" charset="0"/>
              </a:rPr>
              <a:t> para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1800" dirty="0">
                <a:latin typeface="Bahnschrift Light" panose="020B0502040204020203" pitchFamily="34" charset="0"/>
              </a:rPr>
              <a:t>, 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menawarkan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beracara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,</a:t>
            </a:r>
            <a:endParaRPr lang="en-US" altLang="en-US" sz="1800" dirty="0">
              <a:latin typeface="Bahnschrift Light" panose="020B0502040204020203" pitchFamily="34" charset="0"/>
            </a:endParaRPr>
          </a:p>
          <a:p>
            <a:r>
              <a:rPr lang="en-US" altLang="en-US" sz="18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diwakili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advokat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maka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persetujuan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beracara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tidak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diperlukan</a:t>
            </a:r>
            <a:endParaRPr lang="en-US" altLang="en-US" sz="1800" dirty="0">
              <a:latin typeface="Bahnschrift Light" panose="020B0502040204020203" pitchFamily="34" charset="0"/>
            </a:endParaRPr>
          </a:p>
          <a:p>
            <a:pPr>
              <a:buNone/>
            </a:pPr>
            <a:endParaRPr lang="en-US" altLang="en-US" sz="1800" dirty="0" err="1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581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00808"/>
            <a:ext cx="8928992" cy="482453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b="1" dirty="0" err="1" smtClean="0">
                <a:latin typeface="Bahnschrift Light" panose="020B0502040204020203" pitchFamily="34" charset="0"/>
              </a:rPr>
              <a:t>Panggilan</a:t>
            </a:r>
            <a:r>
              <a:rPr lang="en-US" altLang="en-US" sz="2400" b="1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400" b="1" dirty="0" err="1" smtClean="0">
                <a:latin typeface="Bahnschrift Light" panose="020B0502040204020203" pitchFamily="34" charset="0"/>
              </a:rPr>
              <a:t>Sidang</a:t>
            </a:r>
            <a:endParaRPr lang="en-US" altLang="en-US" sz="24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altLang="en-US" sz="20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r>
              <a:rPr lang="en-US" altLang="en-US" sz="2000" dirty="0" err="1">
                <a:latin typeface="Bahnschrift Light" panose="020B0502040204020203" pitchFamily="34" charset="0"/>
              </a:rPr>
              <a:t>Atas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dasar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perintah</a:t>
            </a:r>
            <a:r>
              <a:rPr lang="en-US" altLang="en-US" sz="2000" dirty="0">
                <a:latin typeface="Bahnschrift Light" panose="020B0502040204020203" pitchFamily="34" charset="0"/>
              </a:rPr>
              <a:t> Hakim,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Jurusita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Jurusita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mengirimkan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panggilan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2000" dirty="0">
                <a:latin typeface="Bahnschrift Light" panose="020B0502040204020203" pitchFamily="34" charset="0"/>
              </a:rPr>
              <a:t> para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sesuai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domisili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71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00808"/>
            <a:ext cx="8928992" cy="482453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latin typeface="Bahnschrift Light" panose="020B0502040204020203" pitchFamily="34" charset="0"/>
              </a:rPr>
              <a:t>Proses </a:t>
            </a:r>
            <a:r>
              <a:rPr lang="en-US" altLang="en-US" sz="1800" b="1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1800" b="1" dirty="0">
                <a:latin typeface="Bahnschrift Light" panose="020B0502040204020203" pitchFamily="34" charset="0"/>
              </a:rPr>
              <a:t> </a:t>
            </a:r>
            <a:r>
              <a:rPr lang="en-US" altLang="en-US" sz="1800" b="1" dirty="0" err="1" smtClean="0">
                <a:latin typeface="Bahnschrift Light" panose="020B0502040204020203" pitchFamily="34" charset="0"/>
              </a:rPr>
              <a:t>Awal</a:t>
            </a:r>
            <a:endParaRPr lang="en-US" altLang="en-US" sz="18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altLang="en-US" sz="1800" b="1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1800" dirty="0">
                <a:latin typeface="Bahnschrift Light" panose="020B0502040204020203" pitchFamily="34" charset="0"/>
              </a:rPr>
              <a:t>Hakim/Hakim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menetapkan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jadwal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acara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pertama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dilaksanakan</a:t>
            </a:r>
            <a:r>
              <a:rPr lang="en-US" altLang="en-US" sz="1800" dirty="0">
                <a:latin typeface="Bahnschrift Light" panose="020B0502040204020203" pitchFamily="34" charset="0"/>
              </a:rPr>
              <a:t> di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ruang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sesuai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tanggal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jam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kerja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ditetapkan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latin typeface="Bahnschrift Light" panose="020B0502040204020203" pitchFamily="34" charset="0"/>
              </a:rPr>
              <a:t>Hakim/Hakim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membuka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Majelis</a:t>
            </a:r>
            <a:r>
              <a:rPr lang="en-US" altLang="en-US" sz="1800" dirty="0">
                <a:latin typeface="Bahnschrift Light" panose="020B0502040204020203" pitchFamily="34" charset="0"/>
              </a:rPr>
              <a:t> 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meneliti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disampaikan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smtClean="0">
                <a:latin typeface="Bahnschrift Light" panose="020B0502040204020203" pitchFamily="34" charset="0"/>
              </a:rPr>
              <a:t>Hakim/Hakim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memerintahkan</a:t>
            </a:r>
            <a:r>
              <a:rPr lang="en-US" altLang="en-US" sz="1800" dirty="0">
                <a:latin typeface="Bahnschrift Light" panose="020B0502040204020203" pitchFamily="34" charset="0"/>
              </a:rPr>
              <a:t> para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mediasi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sesuai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ketentuan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Peraturan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Mahkamah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Agung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Nomor</a:t>
            </a:r>
            <a:r>
              <a:rPr lang="en-US" altLang="en-US" sz="1800" dirty="0">
                <a:latin typeface="Bahnschrift Light" panose="020B0502040204020203" pitchFamily="34" charset="0"/>
              </a:rPr>
              <a:t> 1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Tahun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2016</a:t>
            </a:r>
            <a:endParaRPr lang="en-US" altLang="en-US" sz="18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612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latin typeface="Bahnschrift Light" panose="020B0502040204020203" pitchFamily="34" charset="0"/>
              </a:rPr>
              <a:t>Proses </a:t>
            </a:r>
            <a:r>
              <a:rPr lang="en-US" altLang="en-US" sz="1800" b="1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1800" b="1" dirty="0">
                <a:latin typeface="Bahnschrift Light" panose="020B0502040204020203" pitchFamily="34" charset="0"/>
              </a:rPr>
              <a:t> </a:t>
            </a:r>
            <a:r>
              <a:rPr lang="en-US" altLang="en-US" sz="1800" b="1" dirty="0" err="1" smtClean="0">
                <a:latin typeface="Bahnschrift Light" panose="020B0502040204020203" pitchFamily="34" charset="0"/>
              </a:rPr>
              <a:t>Lanjutan</a:t>
            </a:r>
            <a:endParaRPr lang="en-US" altLang="en-US" sz="1800" b="1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1800" dirty="0" smtClean="0">
                <a:latin typeface="Bahnschrift Light" panose="020B0502040204020203" pitchFamily="34" charset="0"/>
              </a:rPr>
              <a:t>Hakim/Hakim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wajib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menetapkan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jadwal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(Court Calendar)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1800" dirty="0">
                <a:latin typeface="Bahnschrift Light" panose="020B0502040204020203" pitchFamily="34" charset="0"/>
              </a:rPr>
              <a:t> acara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penyampaian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jawaban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replik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duplik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pembuktian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sampai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pembacaan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 smtClean="0">
                <a:latin typeface="Bahnschrift Light" panose="020B0502040204020203" pitchFamily="34" charset="0"/>
              </a:rPr>
              <a:t>putusan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.</a:t>
            </a:r>
            <a:endParaRPr lang="en-US" altLang="en-US" sz="18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Jadwal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disampaikan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1800" dirty="0">
                <a:latin typeface="Bahnschrift Light" panose="020B0502040204020203" pitchFamily="34" charset="0"/>
              </a:rPr>
              <a:t> para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mencatatkan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semua</a:t>
            </a:r>
            <a:r>
              <a:rPr lang="en-US" altLang="en-US" sz="1800" dirty="0">
                <a:latin typeface="Bahnschrift Light" panose="020B0502040204020203" pitchFamily="34" charset="0"/>
              </a:rPr>
              <a:t> data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. 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mengajukan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jawaban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hari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ditetapkan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Apabila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jadwal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ditetapkan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tidak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mengirimkan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replik</a:t>
            </a:r>
            <a:r>
              <a:rPr lang="en-US" altLang="en-US" sz="1800" dirty="0">
                <a:latin typeface="Bahnschrift Light" panose="020B0502040204020203" pitchFamily="34" charset="0"/>
              </a:rPr>
              <a:t>/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kesimpulan</a:t>
            </a:r>
            <a:r>
              <a:rPr lang="en-US" altLang="en-US" sz="1800" dirty="0">
                <a:latin typeface="Bahnschrift Light" panose="020B0502040204020203" pitchFamily="34" charset="0"/>
              </a:rPr>
              <a:t>, 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tidak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mengirimkan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jawaban</a:t>
            </a:r>
            <a:r>
              <a:rPr lang="en-US" altLang="en-US" sz="1800" dirty="0">
                <a:latin typeface="Bahnschrift Light" panose="020B0502040204020203" pitchFamily="34" charset="0"/>
              </a:rPr>
              <a:t>/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duplik</a:t>
            </a:r>
            <a:r>
              <a:rPr lang="en-US" altLang="en-US" sz="1800" dirty="0">
                <a:latin typeface="Bahnschrift Light" panose="020B0502040204020203" pitchFamily="34" charset="0"/>
              </a:rPr>
              <a:t>/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kesimpulan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tanpa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alasan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sah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maka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dianggap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tidak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menggunakan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haknya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kecuali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alasan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sah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maka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ditunda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satu</a:t>
            </a:r>
            <a:r>
              <a:rPr lang="en-US" altLang="en-US" sz="1800" dirty="0">
                <a:latin typeface="Bahnschrift Light" panose="020B0502040204020203" pitchFamily="34" charset="0"/>
              </a:rPr>
              <a:t> kali.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683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333375"/>
            <a:ext cx="6275040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PERTIMBANGAN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2816"/>
            <a:ext cx="8928992" cy="4752528"/>
          </a:xfrm>
        </p:spPr>
        <p:txBody>
          <a:bodyPr/>
          <a:lstStyle/>
          <a:p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Peraturan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Mahkamah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Agung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Nomor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1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Tahun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2019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tentang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Administrasi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Perkara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dan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Persidangan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di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Pengadilan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Secara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Elektronik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memerlukan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petunjuk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teknis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untuk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memudahkan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pemahaman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dalam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memberikan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pelayanan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administrasi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perkara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dan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persidangan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di </a:t>
            </a:r>
            <a:r>
              <a:rPr lang="en-US" sz="1900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pengadilan</a:t>
            </a:r>
            <a:r>
              <a:rPr lang="en-US" sz="1900" dirty="0">
                <a:solidFill>
                  <a:schemeClr val="tx1"/>
                </a:solidFill>
                <a:latin typeface="Bahnschrift Light" panose="020B0502040204020203" pitchFamily="34" charset="0"/>
              </a:rPr>
              <a:t> </a:t>
            </a:r>
            <a:endParaRPr lang="en-US" sz="1900" dirty="0" smtClean="0">
              <a:solidFill>
                <a:schemeClr val="tx1"/>
              </a:solidFill>
              <a:latin typeface="Bahnschrift Light" panose="020B0502040204020203" pitchFamily="34" charset="0"/>
            </a:endParaRPr>
          </a:p>
          <a:p>
            <a:r>
              <a:rPr lang="en-US" sz="1900" dirty="0" err="1" smtClean="0">
                <a:latin typeface="Bahnschrift Light" panose="020B0502040204020203" pitchFamily="34" charset="0"/>
              </a:rPr>
              <a:t>Peradilan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dilakukan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dengan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sederhana</a:t>
            </a:r>
            <a:r>
              <a:rPr lang="en-US" sz="1900" dirty="0" smtClean="0">
                <a:latin typeface="Bahnschrift Light" panose="020B0502040204020203" pitchFamily="34" charset="0"/>
              </a:rPr>
              <a:t>, </a:t>
            </a:r>
            <a:r>
              <a:rPr lang="en-US" sz="1900" dirty="0" err="1" smtClean="0">
                <a:latin typeface="Bahnschrift Light" panose="020B0502040204020203" pitchFamily="34" charset="0"/>
              </a:rPr>
              <a:t>cepat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biaya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ringan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sesuai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dengan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Pasal</a:t>
            </a:r>
            <a:r>
              <a:rPr lang="en-US" sz="1900" dirty="0" smtClean="0">
                <a:latin typeface="Bahnschrift Light" panose="020B0502040204020203" pitchFamily="34" charset="0"/>
              </a:rPr>
              <a:t> 2 </a:t>
            </a:r>
            <a:r>
              <a:rPr lang="en-US" sz="1900" dirty="0" err="1" smtClean="0">
                <a:latin typeface="Bahnschrift Light" panose="020B0502040204020203" pitchFamily="34" charset="0"/>
              </a:rPr>
              <a:t>ayat</a:t>
            </a:r>
            <a:r>
              <a:rPr lang="en-US" sz="1900" dirty="0" smtClean="0">
                <a:latin typeface="Bahnschrift Light" panose="020B0502040204020203" pitchFamily="34" charset="0"/>
              </a:rPr>
              <a:t> (4) </a:t>
            </a:r>
            <a:r>
              <a:rPr lang="en-US" sz="1900" dirty="0" err="1" smtClean="0">
                <a:latin typeface="Bahnschrift Light" panose="020B0502040204020203" pitchFamily="34" charset="0"/>
              </a:rPr>
              <a:t>Undang-Undang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Nomor</a:t>
            </a:r>
            <a:r>
              <a:rPr lang="en-US" sz="1900" dirty="0" smtClean="0">
                <a:latin typeface="Bahnschrift Light" panose="020B0502040204020203" pitchFamily="34" charset="0"/>
              </a:rPr>
              <a:t> 48 </a:t>
            </a:r>
            <a:r>
              <a:rPr lang="en-US" sz="1900" dirty="0" err="1" smtClean="0">
                <a:latin typeface="Bahnschrift Light" panose="020B0502040204020203" pitchFamily="34" charset="0"/>
              </a:rPr>
              <a:t>Tahun</a:t>
            </a:r>
            <a:r>
              <a:rPr lang="en-US" sz="1900" dirty="0" smtClean="0">
                <a:latin typeface="Bahnschrift Light" panose="020B0502040204020203" pitchFamily="34" charset="0"/>
              </a:rPr>
              <a:t> 2009.</a:t>
            </a:r>
          </a:p>
          <a:p>
            <a:r>
              <a:rPr lang="en-US" sz="1900" dirty="0" err="1" smtClean="0">
                <a:latin typeface="Bahnschrift Light" panose="020B0502040204020203" pitchFamily="34" charset="0"/>
              </a:rPr>
              <a:t>Tuntutan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perkembangan</a:t>
            </a:r>
            <a:r>
              <a:rPr lang="en-US" sz="1900" dirty="0" smtClean="0">
                <a:latin typeface="Bahnschrift Light" panose="020B0502040204020203" pitchFamily="34" charset="0"/>
              </a:rPr>
              <a:t> zaman, </a:t>
            </a:r>
            <a:r>
              <a:rPr lang="en-US" sz="1900" dirty="0" err="1" smtClean="0">
                <a:latin typeface="Bahnschrift Light" panose="020B0502040204020203" pitchFamily="34" charset="0"/>
              </a:rPr>
              <a:t>mengharuskan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adanya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pelayanan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administrasi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perkara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persidangan</a:t>
            </a:r>
            <a:r>
              <a:rPr lang="en-US" sz="1900" dirty="0" smtClean="0">
                <a:latin typeface="Bahnschrift Light" panose="020B0502040204020203" pitchFamily="34" charset="0"/>
              </a:rPr>
              <a:t> di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pengadilan</a:t>
            </a:r>
            <a:r>
              <a:rPr lang="en-US" sz="1900" dirty="0" smtClean="0">
                <a:latin typeface="Bahnschrift Light" panose="020B0502040204020203" pitchFamily="34" charset="0"/>
              </a:rPr>
              <a:t> yang </a:t>
            </a:r>
            <a:r>
              <a:rPr lang="en-US" sz="1900" dirty="0" err="1" smtClean="0">
                <a:latin typeface="Bahnschrift Light" panose="020B0502040204020203" pitchFamily="34" charset="0"/>
              </a:rPr>
              <a:t>lebih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efektif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efisien</a:t>
            </a:r>
            <a:r>
              <a:rPr lang="en-US" sz="1900" dirty="0" smtClean="0">
                <a:latin typeface="Bahnschrift Light" panose="020B0502040204020203" pitchFamily="34" charset="0"/>
              </a:rPr>
              <a:t>.</a:t>
            </a:r>
          </a:p>
          <a:p>
            <a:r>
              <a:rPr lang="en-US" sz="1900" dirty="0" err="1" smtClean="0">
                <a:latin typeface="Bahnschrift Light" panose="020B0502040204020203" pitchFamily="34" charset="0"/>
              </a:rPr>
              <a:t>Ketentuan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Peraturan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Mahkamah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Agung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Nomor</a:t>
            </a:r>
            <a:r>
              <a:rPr lang="en-US" sz="1900" dirty="0" smtClean="0">
                <a:latin typeface="Bahnschrift Light" panose="020B0502040204020203" pitchFamily="34" charset="0"/>
              </a:rPr>
              <a:t> 3 </a:t>
            </a:r>
            <a:r>
              <a:rPr lang="en-US" sz="1900" dirty="0" err="1" smtClean="0">
                <a:latin typeface="Bahnschrift Light" panose="020B0502040204020203" pitchFamily="34" charset="0"/>
              </a:rPr>
              <a:t>Tahun</a:t>
            </a:r>
            <a:r>
              <a:rPr lang="en-US" sz="1900" dirty="0" smtClean="0">
                <a:latin typeface="Bahnschrift Light" panose="020B0502040204020203" pitchFamily="34" charset="0"/>
              </a:rPr>
              <a:t> 2018 </a:t>
            </a:r>
            <a:r>
              <a:rPr lang="en-US" sz="1900" dirty="0" err="1" smtClean="0">
                <a:latin typeface="Bahnschrift Light" panose="020B0502040204020203" pitchFamily="34" charset="0"/>
              </a:rPr>
              <a:t>tentang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Administrasi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Perkara</a:t>
            </a:r>
            <a:r>
              <a:rPr lang="en-US" sz="1900" dirty="0" smtClean="0">
                <a:latin typeface="Bahnschrift Light" panose="020B0502040204020203" pitchFamily="34" charset="0"/>
              </a:rPr>
              <a:t> di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Pengadilan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Secara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Elektronik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perlu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disempurnakan</a:t>
            </a:r>
            <a:endParaRPr lang="en-US" sz="1900" dirty="0">
              <a:latin typeface="Bahnschrift Light" panose="020B0502040204020203" pitchFamily="34" charset="0"/>
            </a:endParaRPr>
          </a:p>
          <a:p>
            <a:r>
              <a:rPr lang="en-US" sz="1900" dirty="0" err="1" smtClean="0">
                <a:latin typeface="Bahnschrift Light" panose="020B0502040204020203" pitchFamily="34" charset="0"/>
              </a:rPr>
              <a:t>Peraturan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ini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dimaksudkan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sebagai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landasan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hukum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penyelenggaraan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administrasi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perkara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persidangan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secara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elektronik</a:t>
            </a:r>
            <a:r>
              <a:rPr lang="en-US" sz="1900" dirty="0" smtClean="0">
                <a:latin typeface="Bahnschrift Light" panose="020B0502040204020203" pitchFamily="34" charset="0"/>
              </a:rPr>
              <a:t> di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pengadilan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untuk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mendukung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terwujudnya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tertib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administrasi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perkara</a:t>
            </a:r>
            <a:r>
              <a:rPr lang="en-US" sz="1900" dirty="0" smtClean="0">
                <a:latin typeface="Bahnschrift Light" panose="020B0502040204020203" pitchFamily="34" charset="0"/>
              </a:rPr>
              <a:t> yang </a:t>
            </a:r>
            <a:r>
              <a:rPr lang="en-US" sz="1900" dirty="0" err="1" smtClean="0">
                <a:latin typeface="Bahnschrift Light" panose="020B0502040204020203" pitchFamily="34" charset="0"/>
              </a:rPr>
              <a:t>profesional</a:t>
            </a:r>
            <a:r>
              <a:rPr lang="en-US" sz="1900" dirty="0" smtClean="0">
                <a:latin typeface="Bahnschrift Light" panose="020B0502040204020203" pitchFamily="34" charset="0"/>
              </a:rPr>
              <a:t>, </a:t>
            </a:r>
            <a:r>
              <a:rPr lang="en-US" sz="1900" dirty="0" err="1" smtClean="0">
                <a:latin typeface="Bahnschrift Light" panose="020B0502040204020203" pitchFamily="34" charset="0"/>
              </a:rPr>
              <a:t>transparan</a:t>
            </a:r>
            <a:r>
              <a:rPr lang="en-US" sz="1900" dirty="0" smtClean="0">
                <a:latin typeface="Bahnschrift Light" panose="020B0502040204020203" pitchFamily="34" charset="0"/>
              </a:rPr>
              <a:t>, </a:t>
            </a:r>
            <a:r>
              <a:rPr lang="en-US" sz="1900" dirty="0" err="1" smtClean="0">
                <a:latin typeface="Bahnschrift Light" panose="020B0502040204020203" pitchFamily="34" charset="0"/>
              </a:rPr>
              <a:t>akuntabel</a:t>
            </a:r>
            <a:r>
              <a:rPr lang="en-US" sz="1900" dirty="0" smtClean="0">
                <a:latin typeface="Bahnschrift Light" panose="020B0502040204020203" pitchFamily="34" charset="0"/>
              </a:rPr>
              <a:t>, </a:t>
            </a:r>
            <a:r>
              <a:rPr lang="en-US" sz="1900" dirty="0" err="1" smtClean="0">
                <a:latin typeface="Bahnschrift Light" panose="020B0502040204020203" pitchFamily="34" charset="0"/>
              </a:rPr>
              <a:t>efektif</a:t>
            </a:r>
            <a:r>
              <a:rPr lang="en-US" sz="1900" dirty="0" smtClean="0">
                <a:latin typeface="Bahnschrift Light" panose="020B0502040204020203" pitchFamily="34" charset="0"/>
              </a:rPr>
              <a:t>, </a:t>
            </a:r>
            <a:r>
              <a:rPr lang="en-US" sz="1900" dirty="0" err="1" smtClean="0">
                <a:latin typeface="Bahnschrift Light" panose="020B0502040204020203" pitchFamily="34" charset="0"/>
              </a:rPr>
              <a:t>efisien</a:t>
            </a:r>
            <a:r>
              <a:rPr lang="en-US" sz="1900" dirty="0" smtClean="0">
                <a:latin typeface="Bahnschrift Light" panose="020B0502040204020203" pitchFamily="34" charset="0"/>
              </a:rPr>
              <a:t> </a:t>
            </a:r>
            <a:r>
              <a:rPr lang="en-US" sz="1900" dirty="0" err="1" smtClean="0">
                <a:latin typeface="Bahnschrift Light" panose="020B0502040204020203" pitchFamily="34" charset="0"/>
              </a:rPr>
              <a:t>dan</a:t>
            </a:r>
            <a:r>
              <a:rPr lang="en-US" sz="1900" dirty="0" smtClean="0">
                <a:latin typeface="Bahnschrift Light" panose="020B0502040204020203" pitchFamily="34" charset="0"/>
              </a:rPr>
              <a:t> modern</a:t>
            </a:r>
            <a:endParaRPr lang="ko-KR" altLang="en-US" sz="19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 Light" panose="020B0502040204020203" pitchFamily="34" charset="0"/>
              <a:cs typeface="Arial" pitchFamily="34" charset="0"/>
            </a:endParaRPr>
          </a:p>
          <a:p>
            <a:endParaRPr lang="en-US" altLang="en-US" sz="19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b="1" dirty="0">
                <a:latin typeface="Bahnschrift Light" panose="020B0502040204020203" pitchFamily="34" charset="0"/>
              </a:rPr>
              <a:t>Proses </a:t>
            </a:r>
            <a:r>
              <a:rPr lang="en-US" altLang="en-US" sz="2000" b="1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2000" b="1" dirty="0">
                <a:latin typeface="Bahnschrift Light" panose="020B0502040204020203" pitchFamily="34" charset="0"/>
              </a:rPr>
              <a:t> </a:t>
            </a:r>
            <a:r>
              <a:rPr lang="en-US" altLang="en-US" sz="2000" b="1" dirty="0" err="1" smtClean="0">
                <a:latin typeface="Bahnschrift Light" panose="020B0502040204020203" pitchFamily="34" charset="0"/>
              </a:rPr>
              <a:t>Lanjutan</a:t>
            </a:r>
            <a:endParaRPr lang="en-US" altLang="en-US" sz="20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altLang="en-US" sz="2000" b="1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 startAt="6"/>
            </a:pPr>
            <a:r>
              <a:rPr lang="en-US" altLang="en-US" sz="1800" dirty="0" err="1">
                <a:latin typeface="Bahnschrift Light" panose="020B0502040204020203" pitchFamily="34" charset="0"/>
              </a:rPr>
              <a:t>Setelah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Majelis</a:t>
            </a:r>
            <a:r>
              <a:rPr lang="en-US" altLang="en-US" sz="1800" dirty="0">
                <a:latin typeface="Bahnschrift Light" panose="020B0502040204020203" pitchFamily="34" charset="0"/>
              </a:rPr>
              <a:t> 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memverifikasi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jawaban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diajukan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maka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Majelis</a:t>
            </a:r>
            <a:r>
              <a:rPr lang="en-US" altLang="en-US" sz="1800" dirty="0">
                <a:latin typeface="Bahnschrift Light" panose="020B0502040204020203" pitchFamily="34" charset="0"/>
              </a:rPr>
              <a:t> 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meneruskan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jawaban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 startAt="6"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Setelah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>
                <a:latin typeface="Bahnschrift Light" panose="020B0502040204020203" pitchFamily="34" charset="0"/>
              </a:rPr>
              <a:t>Hakim/Hakim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memverifikasi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replik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diajukan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maka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Majelis</a:t>
            </a:r>
            <a:r>
              <a:rPr lang="en-US" altLang="en-US" sz="1800" dirty="0">
                <a:latin typeface="Bahnschrift Light" panose="020B0502040204020203" pitchFamily="34" charset="0"/>
              </a:rPr>
              <a:t> 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meneruskan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replik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 startAt="6"/>
            </a:pPr>
            <a:r>
              <a:rPr lang="en-US" altLang="en-US" sz="1800" dirty="0" err="1">
                <a:latin typeface="Bahnschrift Light" panose="020B0502040204020203" pitchFamily="34" charset="0"/>
              </a:rPr>
              <a:t>Setelah</a:t>
            </a:r>
            <a:r>
              <a:rPr lang="en-US" altLang="en-US" sz="1800" dirty="0">
                <a:latin typeface="Bahnschrift Light" panose="020B0502040204020203" pitchFamily="34" charset="0"/>
              </a:rPr>
              <a:t> Hakim/Hakim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memverifikasi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duplik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diajukan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maka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Majelis</a:t>
            </a:r>
            <a:r>
              <a:rPr lang="en-US" altLang="en-US" sz="1800" dirty="0">
                <a:latin typeface="Bahnschrift Light" panose="020B0502040204020203" pitchFamily="34" charset="0"/>
              </a:rPr>
              <a:t> 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meneruskan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duplik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 startAt="6"/>
            </a:pPr>
            <a:r>
              <a:rPr lang="en-US" altLang="en-US" sz="1800" dirty="0" err="1">
                <a:latin typeface="Bahnschrift Light" panose="020B0502040204020203" pitchFamily="34" charset="0"/>
              </a:rPr>
              <a:t>Semua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disampaikan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wajib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1800" dirty="0">
                <a:latin typeface="Bahnschrift Light" panose="020B0502040204020203" pitchFamily="34" charset="0"/>
              </a:rPr>
              <a:t> format pdf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rtf/doc.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42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>
                <a:latin typeface="Bahnschrift Light" panose="020B0502040204020203" pitchFamily="34" charset="0"/>
              </a:rPr>
              <a:t>Pembuktian</a:t>
            </a:r>
            <a:endParaRPr lang="en-US" altLang="en-US" sz="2000" b="1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1800" dirty="0">
                <a:latin typeface="Bahnschrift Light" panose="020B0502040204020203" pitchFamily="34" charset="0"/>
              </a:rPr>
              <a:t>Para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wajib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mengunggah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bukti-bukti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bermaterai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kedalam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Asli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dari</a:t>
            </a:r>
            <a:r>
              <a:rPr lang="en-US" altLang="en-US" sz="1800" dirty="0">
                <a:latin typeface="Bahnschrift Light" panose="020B0502040204020203" pitchFamily="34" charset="0"/>
              </a:rPr>
              <a:t> Surat-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bukti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tersebut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diperlihatkan</a:t>
            </a:r>
            <a:r>
              <a:rPr lang="en-US" altLang="en-US" sz="1800" dirty="0">
                <a:latin typeface="Bahnschrift Light" panose="020B0502040204020203" pitchFamily="34" charset="0"/>
              </a:rPr>
              <a:t> di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muka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sidang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ditetapkan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pembuktian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1800" dirty="0">
                <a:latin typeface="Bahnschrift Light" panose="020B0502040204020203" pitchFamily="34" charset="0"/>
              </a:rPr>
              <a:t> acara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pemeriksaan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keterangan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saksi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/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ahli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dapat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dilaksanakan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jarak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jauh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1800" dirty="0">
                <a:latin typeface="Bahnschrift Light" panose="020B0502040204020203" pitchFamily="34" charset="0"/>
              </a:rPr>
              <a:t> media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komunikasi</a:t>
            </a:r>
            <a:r>
              <a:rPr lang="en-US" altLang="en-US" sz="1800" dirty="0">
                <a:latin typeface="Bahnschrift Light" panose="020B0502040204020203" pitchFamily="34" charset="0"/>
              </a:rPr>
              <a:t> audio visual,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sehingga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semua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saling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melihat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mendengar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langsung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serta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berpartisipasi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Segala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timbul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dari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pelaksanaan</a:t>
            </a:r>
            <a:r>
              <a:rPr lang="en-US" altLang="en-US" sz="1800" dirty="0">
                <a:latin typeface="Bahnschrift Light" panose="020B0502040204020203" pitchFamily="34" charset="0"/>
              </a:rPr>
              <a:t> proses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komunikasi</a:t>
            </a:r>
            <a:r>
              <a:rPr lang="en-US" altLang="en-US" sz="1800" dirty="0">
                <a:latin typeface="Bahnschrift Light" panose="020B0502040204020203" pitchFamily="34" charset="0"/>
              </a:rPr>
              <a:t> audio visual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dibebankan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/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Tergugat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menghendaki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sebagaimana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dimaksud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huruf</a:t>
            </a:r>
            <a:r>
              <a:rPr lang="en-US" altLang="en-US" sz="1800" dirty="0">
                <a:latin typeface="Bahnschrift Light" panose="020B0502040204020203" pitchFamily="34" charset="0"/>
              </a:rPr>
              <a:t> d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dilaksanakan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infrastruktur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dimana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saksi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/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ahli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memberikan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keterangan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dibawah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sumpah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dihadapan</a:t>
            </a:r>
            <a:r>
              <a:rPr lang="en-US" altLang="en-US" sz="1800" dirty="0">
                <a:latin typeface="Bahnschrift Light" panose="020B0502040204020203" pitchFamily="34" charset="0"/>
              </a:rPr>
              <a:t> Hakim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1800" dirty="0">
                <a:latin typeface="Bahnschrift Light" panose="020B0502040204020203" pitchFamily="34" charset="0"/>
              </a:rPr>
              <a:t> yang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ditunjuk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setempat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895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>
                <a:latin typeface="Bahnschrift Light" panose="020B0502040204020203" pitchFamily="34" charset="0"/>
              </a:rPr>
              <a:t>Pemeriksaan</a:t>
            </a:r>
            <a:r>
              <a:rPr lang="en-US" sz="2000" b="1" dirty="0">
                <a:latin typeface="Bahnschrift Light" panose="020B0502040204020203" pitchFamily="34" charset="0"/>
              </a:rPr>
              <a:t> </a:t>
            </a:r>
            <a:r>
              <a:rPr lang="en-US" sz="2000" b="1" dirty="0" err="1" smtClean="0">
                <a:latin typeface="Bahnschrift Light" panose="020B0502040204020203" pitchFamily="34" charset="0"/>
              </a:rPr>
              <a:t>Setempat</a:t>
            </a: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sz="2000" b="1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Jika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pemeriksaan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suatu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diperlukan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pemeriksaan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setempat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maka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sesuai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Acara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berlaku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Berita</a:t>
            </a:r>
            <a:r>
              <a:rPr lang="en-US" altLang="en-US" sz="2000" dirty="0">
                <a:latin typeface="Bahnschrift Light" panose="020B0502040204020203" pitchFamily="34" charset="0"/>
              </a:rPr>
              <a:t> Acara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Pemeriksaan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Setempat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wajib</a:t>
            </a:r>
            <a:r>
              <a:rPr lang="en-US" altLang="en-US" sz="2000" dirty="0">
                <a:latin typeface="Bahnschrift Light" panose="020B0502040204020203" pitchFamily="34" charset="0"/>
              </a:rPr>
              <a:t> di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unggah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9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 smtClean="0">
                <a:latin typeface="Bahnschrift Light" panose="020B0502040204020203" pitchFamily="34" charset="0"/>
              </a:rPr>
              <a:t>Intervensi</a:t>
            </a: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sz="2000" b="1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ketiga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mengajukan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wajib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memenuhi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persyaratan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terdaftar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2000" dirty="0">
                <a:latin typeface="Bahnschrift Light" panose="020B0502040204020203" pitchFamily="34" charset="0"/>
              </a:rPr>
              <a:t> lain.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mengajukan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meja</a:t>
            </a:r>
            <a:r>
              <a:rPr lang="en-US" altLang="en-US" sz="2000" dirty="0">
                <a:latin typeface="Bahnschrift Light" panose="020B0502040204020203" pitchFamily="34" charset="0"/>
              </a:rPr>
              <a:t> e-Court.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Petugas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meja</a:t>
            </a:r>
            <a:r>
              <a:rPr lang="en-US" altLang="en-US" sz="2000" dirty="0">
                <a:latin typeface="Bahnschrift Light" panose="020B0502040204020203" pitchFamily="34" charset="0"/>
              </a:rPr>
              <a:t> e-Court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mendaftarkan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akun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sudah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disiapkan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mengunduh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Petugas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meja</a:t>
            </a:r>
            <a:r>
              <a:rPr lang="en-US" altLang="en-US" sz="2000" dirty="0">
                <a:latin typeface="Bahnschrift Light" panose="020B0502040204020203" pitchFamily="34" charset="0"/>
              </a:rPr>
              <a:t> e-Court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mengunggah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>
                <a:latin typeface="Bahnschrift Light" panose="020B0502040204020203" pitchFamily="34" charset="0"/>
              </a:rPr>
              <a:t>Proses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pemeriksaan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sesuai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acara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berlaku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.</a:t>
            </a:r>
            <a:endParaRPr lang="en-US" altLang="en-US" sz="20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44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 smtClean="0">
                <a:latin typeface="Bahnschrift Light" panose="020B0502040204020203" pitchFamily="34" charset="0"/>
              </a:rPr>
              <a:t>Intervensi</a:t>
            </a: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tanggapan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jawaban</a:t>
            </a:r>
            <a:r>
              <a:rPr lang="en-US" altLang="en-US" sz="2000" dirty="0">
                <a:latin typeface="Bahnschrift Light" panose="020B0502040204020203" pitchFamily="34" charset="0"/>
              </a:rPr>
              <a:t> para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terhadap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disampaikan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2000" dirty="0">
                <a:latin typeface="Bahnschrift Light" panose="020B0502040204020203" pitchFamily="34" charset="0"/>
              </a:rPr>
              <a:t> para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>
                <a:latin typeface="Bahnschrift Light" panose="020B0502040204020203" pitchFamily="34" charset="0"/>
              </a:rPr>
              <a:t>Hakim/Hakim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mengeluarkan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penetapan</a:t>
            </a:r>
            <a:r>
              <a:rPr lang="en-US" altLang="en-US" sz="2000" dirty="0">
                <a:latin typeface="Bahnschrift Light" panose="020B0502040204020203" pitchFamily="34" charset="0"/>
              </a:rPr>
              <a:t>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penggugat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intervensi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diterima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ditolak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tersebut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Penetapan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sebagaimana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dimaksud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huruf</a:t>
            </a:r>
            <a:r>
              <a:rPr lang="en-US" altLang="en-US" sz="2000" dirty="0">
                <a:latin typeface="Bahnschrift Light" panose="020B0502040204020203" pitchFamily="34" charset="0"/>
              </a:rPr>
              <a:t> 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tidak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ada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upaya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None/>
            </a:pPr>
            <a:endParaRPr lang="en-US" altLang="en-US" sz="20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35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 smtClean="0">
                <a:latin typeface="Bahnschrift Light" panose="020B0502040204020203" pitchFamily="34" charset="0"/>
              </a:rPr>
              <a:t>Putusan</a:t>
            </a: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Putusan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penetapan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diucapkan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2000" dirty="0">
                <a:latin typeface="Bahnschrift Light" panose="020B0502040204020203" pitchFamily="34" charset="0"/>
              </a:rPr>
              <a:t> Hakim/Hakim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Pengucapan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putusan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penetapan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sebagaimana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dimaksud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huruf</a:t>
            </a:r>
            <a:r>
              <a:rPr lang="en-US" altLang="en-US" sz="2000" dirty="0">
                <a:latin typeface="Bahnschrift Light" panose="020B0502040204020203" pitchFamily="34" charset="0"/>
              </a:rPr>
              <a:t> 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dilaksanakan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menyampaikan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putusan</a:t>
            </a:r>
            <a:r>
              <a:rPr lang="en-US" altLang="en-US" sz="2000" dirty="0">
                <a:latin typeface="Bahnschrift Light" panose="020B0502040204020203" pitchFamily="34" charset="0"/>
              </a:rPr>
              <a:t>/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penetapan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format pdf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kepada</a:t>
            </a:r>
            <a:r>
              <a:rPr lang="en-US" altLang="en-US" sz="2000" dirty="0">
                <a:latin typeface="Bahnschrift Light" panose="020B0502040204020203" pitchFamily="34" charset="0"/>
              </a:rPr>
              <a:t> para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melalui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Pengucapan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putusan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penetapan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sebagaimana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dimaksud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huruf</a:t>
            </a:r>
            <a:r>
              <a:rPr lang="en-US" altLang="en-US" sz="2000" dirty="0">
                <a:latin typeface="Bahnschrift Light" panose="020B0502040204020203" pitchFamily="34" charset="0"/>
              </a:rPr>
              <a:t> b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dianggap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dihadiri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2000" dirty="0">
                <a:latin typeface="Bahnschrift Light" panose="020B0502040204020203" pitchFamily="34" charset="0"/>
              </a:rPr>
              <a:t> para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38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latin typeface="Bahnschrift Light" panose="020B0502040204020203" pitchFamily="34" charset="0"/>
              </a:rPr>
              <a:t>Salinan </a:t>
            </a:r>
            <a:r>
              <a:rPr lang="en-US" sz="2000" b="1" dirty="0" err="1" smtClean="0">
                <a:latin typeface="Bahnschrift Light" panose="020B0502040204020203" pitchFamily="34" charset="0"/>
              </a:rPr>
              <a:t>Putusan</a:t>
            </a: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hal</a:t>
            </a:r>
            <a:r>
              <a:rPr lang="en-US" altLang="en-US" sz="2000" dirty="0">
                <a:latin typeface="Bahnschrift Light" panose="020B0502040204020203" pitchFamily="34" charset="0"/>
              </a:rPr>
              <a:t> para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meminta</a:t>
            </a:r>
            <a:r>
              <a:rPr lang="en-US" altLang="en-US" sz="2000" dirty="0">
                <a:latin typeface="Bahnschrift Light" panose="020B0502040204020203" pitchFamily="34" charset="0"/>
              </a:rPr>
              <a:t> Salinan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putusan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diberikan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cetak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>
                <a:latin typeface="Bahnschrift Light" panose="020B0502040204020203" pitchFamily="34" charset="0"/>
              </a:rPr>
              <a:t>Salinan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putusan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cetak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maupun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dikenakan</a:t>
            </a:r>
            <a:r>
              <a:rPr lang="en-US" altLang="en-US" sz="2000" dirty="0">
                <a:latin typeface="Bahnschrift Light" panose="020B0502040204020203" pitchFamily="34" charset="0"/>
              </a:rPr>
              <a:t> PNBP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meterai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dibayarkan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836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>
                <a:latin typeface="Bahnschrift Light" panose="020B0502040204020203" pitchFamily="34" charset="0"/>
              </a:rPr>
              <a:t>Upaya</a:t>
            </a:r>
            <a:r>
              <a:rPr lang="en-US" sz="2000" b="1" dirty="0">
                <a:latin typeface="Bahnschrift Light" panose="020B0502040204020203" pitchFamily="34" charset="0"/>
              </a:rPr>
              <a:t> </a:t>
            </a:r>
            <a:r>
              <a:rPr lang="en-US" sz="2000" b="1" dirty="0" err="1" smtClean="0">
                <a:latin typeface="Bahnschrift Light" panose="020B0502040204020203" pitchFamily="34" charset="0"/>
              </a:rPr>
              <a:t>Hukum</a:t>
            </a:r>
            <a:endParaRPr lang="en-US" sz="2000" b="1" dirty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Bagi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sejak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awal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beracara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mengajukan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upaya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tenggang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waktu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sesuai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ketentuan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berlaku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Pemohon</a:t>
            </a:r>
            <a:r>
              <a:rPr lang="en-US" altLang="en-US" sz="2000" dirty="0">
                <a:latin typeface="Bahnschrift Light" panose="020B0502040204020203" pitchFamily="34" charset="0"/>
              </a:rPr>
              <a:t>	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membayar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upaya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endParaRPr lang="en-US" altLang="en-US" sz="2000" dirty="0">
              <a:latin typeface="Bahnschrift Light" panose="020B05020402040202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bersangkutan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menerbitkan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akta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pernyataan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upaya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Pemberitahuan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pernyataan</a:t>
            </a:r>
            <a:r>
              <a:rPr lang="en-US" altLang="en-US" sz="2000" dirty="0">
                <a:latin typeface="Bahnschrift Light" panose="020B0502040204020203" pitchFamily="34" charset="0"/>
              </a:rPr>
              <a:t> banding/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kasasi</a:t>
            </a:r>
            <a:r>
              <a:rPr lang="en-US" altLang="en-US" sz="2000" dirty="0">
                <a:latin typeface="Bahnschrift Light" panose="020B0502040204020203" pitchFamily="34" charset="0"/>
              </a:rPr>
              <a:t>/PK,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penyerahan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memori</a:t>
            </a:r>
            <a:r>
              <a:rPr lang="en-US" altLang="en-US" sz="2000" dirty="0">
                <a:latin typeface="Bahnschrift Light" panose="020B0502040204020203" pitchFamily="34" charset="0"/>
              </a:rPr>
              <a:t> banding/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kasasi</a:t>
            </a:r>
            <a:r>
              <a:rPr lang="en-US" altLang="en-US" sz="2000" dirty="0">
                <a:latin typeface="Bahnschrift Light" panose="020B0502040204020203" pitchFamily="34" charset="0"/>
              </a:rPr>
              <a:t>/PK,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kontra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memori</a:t>
            </a:r>
            <a:r>
              <a:rPr lang="en-US" altLang="en-US" sz="2000" dirty="0">
                <a:latin typeface="Bahnschrift Light" panose="020B0502040204020203" pitchFamily="34" charset="0"/>
              </a:rPr>
              <a:t> banding/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kasasi</a:t>
            </a:r>
            <a:r>
              <a:rPr lang="en-US" altLang="en-US" sz="2000" dirty="0">
                <a:latin typeface="Bahnschrift Light" panose="020B0502040204020203" pitchFamily="34" charset="0"/>
              </a:rPr>
              <a:t>/PK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maupun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inzage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Pengiriman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bundel</a:t>
            </a:r>
            <a:r>
              <a:rPr lang="en-US" altLang="en-US" sz="2000" dirty="0">
                <a:latin typeface="Bahnschrift Light" panose="020B0502040204020203" pitchFamily="34" charset="0"/>
              </a:rPr>
              <a:t> 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B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.</a:t>
            </a:r>
            <a:endParaRPr lang="en-US" altLang="en-US" sz="20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932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PERSIDANGAN ELEKTRONIK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>
                <a:latin typeface="Bahnschrift Light" panose="020B0502040204020203" pitchFamily="34" charset="0"/>
              </a:rPr>
              <a:t>Upaya</a:t>
            </a:r>
            <a:r>
              <a:rPr lang="en-US" sz="2000" b="1" dirty="0">
                <a:latin typeface="Bahnschrift Light" panose="020B0502040204020203" pitchFamily="34" charset="0"/>
              </a:rPr>
              <a:t> </a:t>
            </a:r>
            <a:r>
              <a:rPr lang="en-US" sz="2000" b="1" dirty="0" err="1" smtClean="0">
                <a:latin typeface="Bahnschrift Light" panose="020B0502040204020203" pitchFamily="34" charset="0"/>
              </a:rPr>
              <a:t>Hukum</a:t>
            </a:r>
            <a:endParaRPr lang="en-US" sz="2000" b="1" dirty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en-US" sz="2000" b="1" dirty="0" smtClean="0">
              <a:latin typeface="Bahnschrift Light" panose="020B0502040204020203" pitchFamily="34" charset="0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 smtClean="0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>
                <a:latin typeface="Bahnschrift Light" panose="020B0502040204020203" pitchFamily="34" charset="0"/>
              </a:rPr>
              <a:t>Tingkat Banding/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Mahkamah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Agung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mengunduh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dari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Tingkat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Pertama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</a:t>
            </a:r>
            <a:r>
              <a:rPr lang="en-US" altLang="en-US" sz="2000" dirty="0">
                <a:latin typeface="Bahnschrift Light" panose="020B0502040204020203" pitchFamily="34" charset="0"/>
              </a:rPr>
              <a:t> backup data.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Pemberitahuan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putusan</a:t>
            </a:r>
            <a:r>
              <a:rPr lang="en-US" altLang="en-US" sz="2000" dirty="0">
                <a:latin typeface="Bahnschrift Light" panose="020B0502040204020203" pitchFamily="34" charset="0"/>
              </a:rPr>
              <a:t> banding/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kasasi</a:t>
            </a:r>
            <a:r>
              <a:rPr lang="en-US" altLang="en-US" sz="2000" dirty="0">
                <a:latin typeface="Bahnschrift Light" panose="020B0502040204020203" pitchFamily="34" charset="0"/>
              </a:rPr>
              <a:t>/PK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diberitahukan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pengaju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paling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lambat</a:t>
            </a:r>
            <a:r>
              <a:rPr lang="en-US" altLang="en-US" sz="2000" dirty="0">
                <a:latin typeface="Bahnschrift Light" panose="020B0502040204020203" pitchFamily="34" charset="0"/>
              </a:rPr>
              <a:t> 14 (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empat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belas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hari</a:t>
            </a:r>
            <a:r>
              <a:rPr lang="en-US" altLang="en-US" sz="2000" dirty="0">
                <a:latin typeface="Bahnschrift Light" panose="020B0502040204020203" pitchFamily="34" charset="0"/>
              </a:rPr>
              <a:t>)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setelah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pengucapan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putusan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>
                <a:latin typeface="Bahnschrift Light" panose="020B0502040204020203" pitchFamily="34" charset="0"/>
              </a:rPr>
              <a:t>Semua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diajukan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wajib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format pdf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rtf/doc.</a:t>
            </a:r>
          </a:p>
          <a:p>
            <a:pPr marL="457200" indent="-457200">
              <a:buNone/>
            </a:pPr>
            <a:endParaRPr lang="en-US" altLang="en-US" sz="20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83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TATAKELOLA ADMINISTRASI PERKARA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en-US" sz="2000" dirty="0" err="1" smtClean="0">
                <a:latin typeface="Bahnschrift Light" panose="020B0502040204020203" pitchFamily="34" charset="0"/>
              </a:rPr>
              <a:t>Panitera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merupakan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pejabat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bertanggungjawab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pengelolaan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</a:t>
            </a:r>
            <a:r>
              <a:rPr lang="en-US" altLang="en-US" sz="2000" dirty="0">
                <a:latin typeface="Bahnschrift Light" panose="020B0502040204020203" pitchFamily="34" charset="0"/>
              </a:rPr>
              <a:t> register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menunjuk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petugas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notifikasi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terkait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setiap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tahapan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2000" dirty="0">
                <a:latin typeface="Bahnschrift Light" panose="020B0502040204020203" pitchFamily="34" charset="0"/>
              </a:rPr>
              <a:t> Muda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terkait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pencatatan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perekaman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pada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ada</a:t>
            </a:r>
            <a:r>
              <a:rPr lang="en-US" altLang="en-US" sz="2000" dirty="0">
                <a:latin typeface="Bahnschrift Light" panose="020B0502040204020203" pitchFamily="34" charset="0"/>
              </a:rPr>
              <a:t> di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memiliki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kekuatan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sama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register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sebagaimana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dimaksud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peraturan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perundang-undangan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Sekretaris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memastikan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berjalan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sebagaimana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mestinya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dukungan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pemeliharaan</a:t>
            </a:r>
            <a:r>
              <a:rPr lang="en-US" altLang="en-US" sz="2000" dirty="0">
                <a:latin typeface="Bahnschrift Light" panose="020B0502040204020203" pitchFamily="34" charset="0"/>
              </a:rPr>
              <a:t>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pengadaan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infrastruktur</a:t>
            </a:r>
            <a:r>
              <a:rPr lang="en-US" altLang="en-US" sz="2000" dirty="0">
                <a:latin typeface="Bahnschrift Light" panose="020B0502040204020203" pitchFamily="34" charset="0"/>
              </a:rPr>
              <a:t>,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sumber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manusia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anggaran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memadai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  <a:endParaRPr lang="en-US" altLang="en-US" sz="2000" dirty="0" smtClean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940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333375"/>
            <a:ext cx="6275040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DASAR HUKUM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2816"/>
            <a:ext cx="8928992" cy="4752528"/>
          </a:xfrm>
        </p:spPr>
        <p:txBody>
          <a:bodyPr/>
          <a:lstStyle/>
          <a:p>
            <a:r>
              <a:rPr lang="sv-SE" sz="2000" dirty="0" smtClean="0">
                <a:solidFill>
                  <a:schemeClr val="tx1"/>
                </a:solidFill>
                <a:latin typeface="Bahnschrift Light" panose="020B0502040204020203" pitchFamily="34" charset="0"/>
              </a:rPr>
              <a:t>Peraturan Mahkamah Agung Nomor 1 Tahun 2019 tentang Administrasi Perkara dan Persidangan di Pengadilan Secara Elektronik;</a:t>
            </a:r>
          </a:p>
          <a:p>
            <a:r>
              <a:rPr lang="en-US" altLang="en-US" sz="2000" dirty="0" err="1" smtClean="0">
                <a:latin typeface="Bahnschrift Light" panose="020B0502040204020203" pitchFamily="34" charset="0"/>
              </a:rPr>
              <a:t>Keputusan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Ketua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Mahkamah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Agung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Nomor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269/KMA/SK/XII/2018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tentang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Tata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Kelola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Teknologi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dan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Komunikasi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di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lingkungan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Mahkamah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Agung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dan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Badan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Peradilan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di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bawahnya</a:t>
            </a:r>
            <a:endParaRPr lang="en-US" altLang="en-US" sz="20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191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TATAKELOLA ADMINISTRASI PERKARA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wajib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menerapkan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Aplikasi</a:t>
            </a:r>
            <a:r>
              <a:rPr lang="en-US" altLang="en-US" sz="2000" dirty="0">
                <a:latin typeface="Bahnschrift Light" panose="020B0502040204020203" pitchFamily="34" charset="0"/>
              </a:rPr>
              <a:t> Monitoring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Implementasi</a:t>
            </a:r>
            <a:r>
              <a:rPr lang="en-US" altLang="en-US" sz="2000" dirty="0">
                <a:latin typeface="Bahnschrift Light" panose="020B0502040204020203" pitchFamily="34" charset="0"/>
              </a:rPr>
              <a:t> SIPP (MIS)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Manajemen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Tatalaksana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(SIMTALAK)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dikeluarkan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Direktorat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Jenderal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Badan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masing-masing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dilarang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memodifikasi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Sistem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alasan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apapun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sepenuhnya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melaksanakan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pencatatan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register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sesuai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standar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penilaian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Aplikasi</a:t>
            </a:r>
            <a:r>
              <a:rPr lang="en-US" altLang="en-US" sz="2000" dirty="0">
                <a:latin typeface="Bahnschrift Light" panose="020B0502040204020203" pitchFamily="34" charset="0"/>
              </a:rPr>
              <a:t> MIS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SIMTALAK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tidak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perlu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lagi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menggunakan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buku</a:t>
            </a:r>
            <a:r>
              <a:rPr lang="en-US" altLang="en-US" sz="2000" dirty="0">
                <a:latin typeface="Bahnschrift Light" panose="020B0502040204020203" pitchFamily="34" charset="0"/>
              </a:rPr>
              <a:t> register manual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dalam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cetak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altLang="en-US" sz="2000" dirty="0" err="1" smtClean="0">
                <a:latin typeface="Bahnschrift Light" panose="020B0502040204020203" pitchFamily="34" charset="0"/>
              </a:rPr>
              <a:t>Direktorat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Jenderal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Badan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Peradilan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masing-masing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melakukan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verifikasi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secara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terhadap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kesesuaian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nilai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pada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Evaluasi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Implementasi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SIPP (EIS) 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dan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SIMTALAK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sesuai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dengan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validitas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data yang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diunggah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sv-SE" altLang="en-US" sz="2000" dirty="0">
                <a:latin typeface="Bahnschrift Light" panose="020B0502040204020203" pitchFamily="34" charset="0"/>
              </a:rPr>
              <a:t>Badan Urusan Administrasi melakukan pengelolaan perangkat teknologi informasi.</a:t>
            </a:r>
            <a:endParaRPr lang="en-US" altLang="en-US" sz="2000" dirty="0" smtClean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674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112" y="333375"/>
            <a:ext cx="7885384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TATAKELOLA ADMINISTRASI PERKARA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4824536"/>
          </a:xfrm>
        </p:spPr>
        <p:txBody>
          <a:bodyPr/>
          <a:lstStyle/>
          <a:p>
            <a:pPr marL="457200" indent="-457200">
              <a:buFont typeface="+mj-lt"/>
              <a:buAutoNum type="arabicPeriod" startAt="11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2000" dirty="0">
                <a:latin typeface="Bahnschrift Light" panose="020B0502040204020203" pitchFamily="34" charset="0"/>
              </a:rPr>
              <a:t> Muda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terkait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mengelola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informasi</a:t>
            </a:r>
            <a:r>
              <a:rPr lang="en-US" altLang="en-US" sz="2000" dirty="0">
                <a:latin typeface="Bahnschrift Light" panose="020B0502040204020203" pitchFamily="34" charset="0"/>
              </a:rPr>
              <a:t>, data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terpadu</a:t>
            </a:r>
            <a:r>
              <a:rPr lang="en-US" altLang="en-US" sz="2000" dirty="0">
                <a:latin typeface="Bahnschrift Light" panose="020B0502040204020203" pitchFamily="34" charset="0"/>
              </a:rPr>
              <a:t>. 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2000" dirty="0">
                <a:latin typeface="Bahnschrift Light" panose="020B0502040204020203" pitchFamily="34" charset="0"/>
              </a:rPr>
              <a:t> Muda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mengarsipkan</a:t>
            </a:r>
            <a:r>
              <a:rPr lang="en-US" altLang="en-US" sz="2000" dirty="0">
                <a:latin typeface="Bahnschrift Light" panose="020B0502040204020203" pitchFamily="34" charset="0"/>
              </a:rPr>
              <a:t> data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diputus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berkekuatan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tetap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en-US" altLang="en-US" sz="2000" dirty="0" err="1">
                <a:latin typeface="Bahnschrift Light" panose="020B0502040204020203" pitchFamily="34" charset="0"/>
              </a:rPr>
              <a:t>Semua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dihasilkan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dicetak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keperluan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pemberkasan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oleh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Panitera</a:t>
            </a:r>
            <a:r>
              <a:rPr lang="en-US" altLang="en-US" sz="2000" dirty="0">
                <a:latin typeface="Bahnschrift Light" panose="020B0502040204020203" pitchFamily="34" charset="0"/>
              </a:rPr>
              <a:t> Muda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terkait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en-US" altLang="en-US" sz="20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bertanggung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jawab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atas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pelaksanaan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pengawasan</a:t>
            </a:r>
            <a:r>
              <a:rPr lang="en-US" altLang="en-US" sz="2000" dirty="0">
                <a:latin typeface="Bahnschrift Light" panose="020B0502040204020203" pitchFamily="34" charset="0"/>
              </a:rPr>
              <a:t> proses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serta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Layanan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administrasi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53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0852"/>
            <a:ext cx="9144000" cy="695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363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333375"/>
            <a:ext cx="6275040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KETENTUAN UMUM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2816"/>
            <a:ext cx="8928992" cy="475252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dirty="0" err="1" smtClean="0">
                <a:latin typeface="Bahnschrift Light" panose="020B0502040204020203" pitchFamily="34" charset="0"/>
              </a:rPr>
              <a:t>Terdapat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5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ketentuan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baru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diatur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dalam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Petunjuk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Teknis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ini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: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 smtClean="0">
                <a:latin typeface="Bahnschrift Light" panose="020B0502040204020203" pitchFamily="34" charset="0"/>
              </a:rPr>
              <a:t>Upaya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adalah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pengajuan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upaya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sebagaimana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ketentuan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peraturan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perundang-undangan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dengan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mempergunakan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Aplikasi</a:t>
            </a:r>
            <a:r>
              <a:rPr lang="en-US" altLang="en-US" sz="2000" dirty="0">
                <a:latin typeface="Bahnschrift Light" panose="020B0502040204020203" pitchFamily="34" charset="0"/>
              </a:rPr>
              <a:t> e-Court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sv-SE" altLang="en-US" sz="2000" dirty="0">
                <a:latin typeface="Bahnschrift Light" panose="020B0502040204020203" pitchFamily="34" charset="0"/>
              </a:rPr>
              <a:t>Calon Pengguna Terdaftar adalah setiap orang yang akan melakukan Pendaftaran pada Aplikasi </a:t>
            </a:r>
            <a:r>
              <a:rPr lang="sv-SE" altLang="en-US" sz="2000" dirty="0" smtClean="0">
                <a:latin typeface="Bahnschrift Light" panose="020B0502040204020203" pitchFamily="34" charset="0"/>
              </a:rPr>
              <a:t>e-Court.</a:t>
            </a:r>
          </a:p>
          <a:p>
            <a:pPr>
              <a:buFont typeface="+mj-lt"/>
              <a:buAutoNum type="arabicPeriod"/>
            </a:pPr>
            <a:r>
              <a:rPr lang="sv-SE" altLang="en-US" sz="2000" dirty="0" smtClean="0">
                <a:latin typeface="Bahnschrift Light" panose="020B0502040204020203" pitchFamily="34" charset="0"/>
              </a:rPr>
              <a:t>Aplikasi pendukung Tatakelola Administrasi </a:t>
            </a:r>
            <a:r>
              <a:rPr lang="sv-SE" altLang="en-US" sz="2000" dirty="0">
                <a:latin typeface="Bahnschrift Light" panose="020B0502040204020203" pitchFamily="34" charset="0"/>
              </a:rPr>
              <a:t>Perkara: Monitoring Implementasi SIPP (MIS), Evaluasi Implementasi SIPP (EIS), Sistem Informasi Manajemen Tatalaksana Perkara (SIMTALAK), E-Register, </a:t>
            </a:r>
            <a:r>
              <a:rPr lang="sv-SE" altLang="en-US" sz="2000" dirty="0" smtClean="0">
                <a:latin typeface="Bahnschrift Light" panose="020B0502040204020203" pitchFamily="34" charset="0"/>
              </a:rPr>
              <a:t>E-Keuangan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Pelayanan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Terpadu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Satu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Pintu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selanjutnya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disingkat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PTSP.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 smtClean="0">
                <a:latin typeface="Bahnschrift Light" panose="020B0502040204020203" pitchFamily="34" charset="0"/>
              </a:rPr>
              <a:t>Meja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>
                <a:latin typeface="Bahnschrift Light" panose="020B0502040204020203" pitchFamily="34" charset="0"/>
              </a:rPr>
              <a:t>e-Court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adalah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salah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satu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pelayanan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membantu</a:t>
            </a:r>
            <a:r>
              <a:rPr lang="en-US" altLang="en-US" sz="2000" dirty="0">
                <a:latin typeface="Bahnschrift Light" panose="020B0502040204020203" pitchFamily="34" charset="0"/>
              </a:rPr>
              <a:t> para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menggunakan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administrasi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persidangan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864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3375"/>
            <a:ext cx="7283152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PERKEMBANGAN ECOURT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24128" y="1772816"/>
            <a:ext cx="3312368" cy="4752528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Pada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tahun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2019,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Mahkamah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Agung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RI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mengembangkan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Ecourt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dengan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menambahkan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fitur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eLitigasi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dengan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sub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fitur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Jadwal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Sidang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yang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terintegrasi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dengan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SIPP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Penyampaian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Dokumen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oleh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Para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Pihak</a:t>
            </a:r>
            <a:endParaRPr lang="en-US" altLang="ko-KR" sz="1800" dirty="0">
              <a:latin typeface="Bahnschrift Condensed" panose="020B0502040204020203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Verifikasi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Dokumen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Oleh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</a:t>
            </a:r>
            <a:r>
              <a:rPr lang="en-US" altLang="ko-KR" sz="1800" dirty="0" err="1">
                <a:latin typeface="Bahnschrift Condensed" panose="020B0502040204020203" pitchFamily="34" charset="0"/>
                <a:cs typeface="Arial" pitchFamily="34" charset="0"/>
              </a:rPr>
              <a:t>Majelis</a:t>
            </a:r>
            <a:r>
              <a:rPr lang="en-US" altLang="ko-KR" sz="1800" dirty="0">
                <a:latin typeface="Bahnschrift Condensed" panose="020B0502040204020203" pitchFamily="34" charset="0"/>
                <a:cs typeface="Arial" pitchFamily="34" charset="0"/>
              </a:rPr>
              <a:t> Hakim</a:t>
            </a: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116202244"/>
              </p:ext>
            </p:extLst>
          </p:nvPr>
        </p:nvGraphicFramePr>
        <p:xfrm>
          <a:off x="56710" y="1700808"/>
          <a:ext cx="595545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62711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333375"/>
            <a:ext cx="6275040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PENGGUNA ECOURT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971600" y="3356992"/>
            <a:ext cx="2520280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PENGGUNA ECOURT</a:t>
            </a:r>
            <a:endParaRPr lang="en-US" sz="2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04048" y="1988840"/>
            <a:ext cx="2520280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PENGGUNA TERDAFTAR</a:t>
            </a:r>
            <a:endParaRPr lang="en-US" sz="2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04048" y="4869160"/>
            <a:ext cx="2520280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PENGGUNA LAIN</a:t>
            </a:r>
            <a:endParaRPr lang="en-US" sz="2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 rot="20276267">
            <a:off x="3655882" y="2768650"/>
            <a:ext cx="1225250" cy="72008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125478">
            <a:off x="3679747" y="4280818"/>
            <a:ext cx="1225250" cy="72008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630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333375"/>
            <a:ext cx="6275040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PENGGUNA LAIN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2816"/>
            <a:ext cx="8928992" cy="475252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Persyaratan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 smtClean="0">
                <a:latin typeface="Bahnschrift Light" panose="020B0502040204020203" pitchFamily="34" charset="0"/>
              </a:rPr>
              <a:t>sebagai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 smtClean="0">
                <a:latin typeface="Bahnschrift Light" panose="020B0502040204020203" pitchFamily="34" charset="0"/>
              </a:rPr>
              <a:t>Pengguna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Lain:</a:t>
            </a:r>
          </a:p>
          <a:p>
            <a:pPr marL="0" indent="0">
              <a:buNone/>
            </a:pPr>
            <a:endParaRPr lang="en-US" altLang="en-US" sz="1800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Perorangan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harus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memiliki</a:t>
            </a:r>
            <a:r>
              <a:rPr lang="en-US" altLang="en-US" sz="1800" dirty="0">
                <a:latin typeface="Bahnschrift Light" panose="020B0502040204020203" pitchFamily="34" charset="0"/>
              </a:rPr>
              <a:t>: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Kartu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Tanda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Penduduk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/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Keterangan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1800" dirty="0">
                <a:latin typeface="Bahnschrift Light" panose="020B0502040204020203" pitchFamily="34" charset="0"/>
              </a:rPr>
              <a:t> KTP;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Passport; 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Kementerian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Lembaga</a:t>
            </a:r>
            <a:r>
              <a:rPr lang="en-US" altLang="en-US" sz="1800" dirty="0">
                <a:latin typeface="Bahnschrift Light" panose="020B0502040204020203" pitchFamily="34" charset="0"/>
              </a:rPr>
              <a:t>/BUMN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Badan</a:t>
            </a:r>
            <a:r>
              <a:rPr lang="en-US" altLang="en-US" sz="1800" dirty="0">
                <a:latin typeface="Bahnschrift Light" panose="020B0502040204020203" pitchFamily="34" charset="0"/>
              </a:rPr>
              <a:t> Usaha lain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milik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pemerintah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harus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memiliki</a:t>
            </a:r>
            <a:r>
              <a:rPr lang="en-US" altLang="en-US" sz="1800" dirty="0">
                <a:latin typeface="Bahnschrift Light" panose="020B0502040204020203" pitchFamily="34" charset="0"/>
              </a:rPr>
              <a:t>: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Kartu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Tanda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Penduduk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Keterangan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1800" dirty="0">
                <a:latin typeface="Bahnschrift Light" panose="020B0502040204020203" pitchFamily="34" charset="0"/>
              </a:rPr>
              <a:t> KTP,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Kartu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Pegawai</a:t>
            </a:r>
            <a:r>
              <a:rPr lang="en-US" altLang="en-US" sz="1800" dirty="0">
                <a:latin typeface="Bahnschrift Light" panose="020B0502040204020203" pitchFamily="34" charset="0"/>
              </a:rPr>
              <a:t>, 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1800" dirty="0">
                <a:latin typeface="Bahnschrift Light" panose="020B0502040204020203" pitchFamily="34" charset="0"/>
              </a:rPr>
              <a:t>/Surat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Tugas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Kejaksaan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sebagai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Pengacara</a:t>
            </a:r>
            <a:r>
              <a:rPr lang="en-US" altLang="en-US" sz="1800" dirty="0">
                <a:latin typeface="Bahnschrift Light" panose="020B0502040204020203" pitchFamily="34" charset="0"/>
              </a:rPr>
              <a:t> Negara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harus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memiliki</a:t>
            </a:r>
            <a:r>
              <a:rPr lang="en-US" altLang="en-US" sz="1800" dirty="0">
                <a:latin typeface="Bahnschrift Light" panose="020B0502040204020203" pitchFamily="34" charset="0"/>
              </a:rPr>
              <a:t>: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Kartu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Tanda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Penduduk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Keterangan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1800" dirty="0">
                <a:latin typeface="Bahnschrift Light" panose="020B0502040204020203" pitchFamily="34" charset="0"/>
              </a:rPr>
              <a:t> KTP;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Kartu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Pegawai</a:t>
            </a:r>
            <a:r>
              <a:rPr lang="en-US" altLang="en-US" sz="1800" dirty="0">
                <a:latin typeface="Bahnschrift Light" panose="020B0502040204020203" pitchFamily="34" charset="0"/>
              </a:rPr>
              <a:t>;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/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Tugas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Badan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Hukum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harus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memiliki</a:t>
            </a:r>
            <a:r>
              <a:rPr lang="en-US" altLang="en-US" sz="1800" dirty="0">
                <a:latin typeface="Bahnschrift Light" panose="020B0502040204020203" pitchFamily="34" charset="0"/>
              </a:rPr>
              <a:t>: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Kartu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Tanda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Penduduk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Keterangan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1800" dirty="0">
                <a:latin typeface="Bahnschrift Light" panose="020B0502040204020203" pitchFamily="34" charset="0"/>
              </a:rPr>
              <a:t> KTP,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Keputusan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sebagai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Karyawan</a:t>
            </a:r>
            <a:r>
              <a:rPr lang="en-US" altLang="en-US" sz="1800" dirty="0">
                <a:latin typeface="Bahnschrift Light" panose="020B0502040204020203" pitchFamily="34" charset="0"/>
              </a:rPr>
              <a:t>;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Khusus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 smtClean="0">
                <a:latin typeface="Bahnschrift Light" panose="020B0502040204020203" pitchFamily="34" charset="0"/>
              </a:rPr>
              <a:t>Kuasa</a:t>
            </a:r>
            <a:r>
              <a:rPr lang="en-US" altLang="en-US" sz="18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Insidentil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harus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memiliki</a:t>
            </a:r>
            <a:r>
              <a:rPr lang="en-US" altLang="en-US" sz="1800" dirty="0">
                <a:latin typeface="Bahnschrift Light" panose="020B0502040204020203" pitchFamily="34" charset="0"/>
              </a:rPr>
              <a:t>: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Kartu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Tanda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Penduduk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atau</a:t>
            </a:r>
            <a:r>
              <a:rPr lang="en-US" altLang="en-US" sz="1800" dirty="0">
                <a:latin typeface="Bahnschrift Light" panose="020B0502040204020203" pitchFamily="34" charset="0"/>
              </a:rPr>
              <a:t>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Keterangan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pengganti</a:t>
            </a:r>
            <a:r>
              <a:rPr lang="en-US" altLang="en-US" sz="1800" dirty="0">
                <a:latin typeface="Bahnschrift Light" panose="020B0502040204020203" pitchFamily="34" charset="0"/>
              </a:rPr>
              <a:t> KTP, Surat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Khusus</a:t>
            </a:r>
            <a:r>
              <a:rPr lang="en-US" altLang="en-US" sz="1800" dirty="0">
                <a:latin typeface="Bahnschrift Light" panose="020B0502040204020203" pitchFamily="34" charset="0"/>
              </a:rPr>
              <a:t>,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Ijin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Insidentil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dari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Ketua</a:t>
            </a:r>
            <a:r>
              <a:rPr lang="en-US" altLang="en-US" sz="1800" dirty="0">
                <a:latin typeface="Bahnschrift Light" panose="020B0502040204020203" pitchFamily="34" charset="0"/>
              </a:rPr>
              <a:t> </a:t>
            </a:r>
            <a:r>
              <a:rPr lang="en-US" altLang="en-US" sz="18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1800" dirty="0">
                <a:latin typeface="Bahnschrift Light" panose="020B0502040204020203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endParaRPr lang="en-US" altLang="en-US" sz="18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18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1800" dirty="0" smtClean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8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333375"/>
            <a:ext cx="6275040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VERIFIKASI PENGGUNA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971600" y="3356992"/>
            <a:ext cx="2520280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VERIFIKASI PENGGUNA</a:t>
            </a:r>
            <a:endParaRPr lang="en-US" sz="2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04048" y="1988840"/>
            <a:ext cx="3816424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Verifikasi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Pengguna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Terdaftar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oleh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Pengadilan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Tinggi</a:t>
            </a:r>
            <a:endParaRPr lang="en-US" sz="2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04048" y="4869160"/>
            <a:ext cx="3672408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Verifikasi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Pengguna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Lain </a:t>
            </a:r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oleh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Pengadilan</a:t>
            </a:r>
            <a:r>
              <a:rPr lang="en-US" sz="28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TK </a:t>
            </a:r>
            <a:r>
              <a:rPr lang="en-US" sz="28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Pertama</a:t>
            </a:r>
            <a:endParaRPr lang="en-US" sz="2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 rot="20276267">
            <a:off x="3655882" y="2768650"/>
            <a:ext cx="1225250" cy="72008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125478">
            <a:off x="3679747" y="4280818"/>
            <a:ext cx="1225250" cy="72008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510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3375"/>
            <a:ext cx="7283152" cy="782638"/>
          </a:xfrm>
        </p:spPr>
        <p:txBody>
          <a:bodyPr/>
          <a:lstStyle/>
          <a:p>
            <a:pPr algn="r"/>
            <a:r>
              <a:rPr lang="en-US" altLang="en-US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PENDAFTARAN PERKARA</a:t>
            </a:r>
            <a:endParaRPr lang="en-US" altLang="en-US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2816"/>
            <a:ext cx="8928992" cy="475252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dirty="0" err="1" smtClean="0">
                <a:latin typeface="Bahnschrift Light" panose="020B0502040204020203" pitchFamily="34" charset="0"/>
              </a:rPr>
              <a:t>Tahapan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Pendaftaran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oleh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Pengguna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 smtClean="0">
                <a:latin typeface="Bahnschrift Light" panose="020B0502040204020203" pitchFamily="34" charset="0"/>
              </a:rPr>
              <a:t>Terdaftar</a:t>
            </a:r>
            <a:r>
              <a:rPr lang="en-US" altLang="en-US" sz="2000" dirty="0" smtClean="0">
                <a:latin typeface="Bahnschrift Light" panose="020B0502040204020203" pitchFamily="34" charset="0"/>
              </a:rPr>
              <a:t>:</a:t>
            </a:r>
          </a:p>
          <a:p>
            <a:pPr marL="0" indent="0">
              <a:buNone/>
            </a:pPr>
            <a:endParaRPr lang="en-US" altLang="en-US" sz="2000" dirty="0" smtClean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memilih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pengadilan</a:t>
            </a:r>
            <a:r>
              <a:rPr lang="en-US" altLang="en-US" sz="2000" dirty="0">
                <a:latin typeface="Bahnschrift Light" panose="020B0502040204020203" pitchFamily="34" charset="0"/>
              </a:rPr>
              <a:t> yang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berwenang</a:t>
            </a:r>
            <a:r>
              <a:rPr lang="en-US" altLang="en-US" sz="20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mengunggah</a:t>
            </a:r>
            <a:r>
              <a:rPr lang="en-US" altLang="en-US" sz="2000" dirty="0">
                <a:latin typeface="Bahnschrift Light" panose="020B0502040204020203" pitchFamily="34" charset="0"/>
              </a:rPr>
              <a:t> (upload)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kuasa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khusus</a:t>
            </a:r>
            <a:r>
              <a:rPr lang="en-US" altLang="en-US" sz="20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mendapatkan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Nomor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Pendaftaran</a:t>
            </a:r>
            <a:r>
              <a:rPr lang="en-US" altLang="en-US" sz="2000" dirty="0">
                <a:latin typeface="Bahnschrift Light" panose="020B0502040204020203" pitchFamily="34" charset="0"/>
              </a:rPr>
              <a:t> Online (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Nomor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Perkara</a:t>
            </a:r>
            <a:r>
              <a:rPr lang="en-US" altLang="en-US" sz="2000" dirty="0">
                <a:latin typeface="Bahnschrift Light" panose="020B0502040204020203" pitchFamily="34" charset="0"/>
              </a:rPr>
              <a:t>).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menginput</a:t>
            </a:r>
            <a:r>
              <a:rPr lang="en-US" altLang="en-US" sz="2000" dirty="0">
                <a:latin typeface="Bahnschrift Light" panose="020B0502040204020203" pitchFamily="34" charset="0"/>
              </a:rPr>
              <a:t> data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pihak</a:t>
            </a:r>
            <a:r>
              <a:rPr lang="en-US" altLang="en-US" sz="20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mengunggah</a:t>
            </a:r>
            <a:r>
              <a:rPr lang="en-US" altLang="en-US" sz="2000" dirty="0">
                <a:latin typeface="Bahnschrift Light" panose="020B0502040204020203" pitchFamily="34" charset="0"/>
              </a:rPr>
              <a:t> (upload)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dokumen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gugatan</a:t>
            </a:r>
            <a:r>
              <a:rPr lang="en-US" altLang="en-US" sz="2000" dirty="0">
                <a:latin typeface="Bahnschrift Light" panose="020B0502040204020203" pitchFamily="34" charset="0"/>
              </a:rPr>
              <a:t>/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permohonan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surat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persetujuan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prinsipal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untuk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beracara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mendapatkan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perhitungan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taksiran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biaya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panjar</a:t>
            </a:r>
            <a:r>
              <a:rPr lang="en-US" altLang="en-US" sz="2000" dirty="0">
                <a:latin typeface="Bahnschrift Light" panose="020B0502040204020203" pitchFamily="34" charset="0"/>
              </a:rPr>
              <a:t> (e-SKUM);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dan</a:t>
            </a:r>
            <a:endParaRPr lang="en-US" altLang="en-US" sz="20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altLang="en-US" sz="2000" dirty="0" err="1">
                <a:latin typeface="Bahnschrift Light" panose="020B0502040204020203" pitchFamily="34" charset="0"/>
              </a:rPr>
              <a:t>Pengguna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Terdaftar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melakukan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pembayaran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secara</a:t>
            </a:r>
            <a:r>
              <a:rPr lang="en-US" altLang="en-US" sz="2000" dirty="0">
                <a:latin typeface="Bahnschrift Light" panose="020B0502040204020203" pitchFamily="34" charset="0"/>
              </a:rPr>
              <a:t> </a:t>
            </a:r>
            <a:r>
              <a:rPr lang="en-US" altLang="en-US" sz="2000" dirty="0" err="1">
                <a:latin typeface="Bahnschrift Light" panose="020B0502040204020203" pitchFamily="34" charset="0"/>
              </a:rPr>
              <a:t>elektronik</a:t>
            </a:r>
            <a:r>
              <a:rPr lang="en-US" altLang="en-US" sz="2000" dirty="0">
                <a:latin typeface="Bahnschrift Light" panose="020B0502040204020203" pitchFamily="34" charset="0"/>
              </a:rPr>
              <a:t>.</a:t>
            </a:r>
          </a:p>
          <a:p>
            <a:pPr marL="0" indent="0">
              <a:buNone/>
            </a:pPr>
            <a:endParaRPr lang="en-US" altLang="en-US" sz="20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2000" dirty="0">
              <a:latin typeface="Bahnschrift Light" panose="020B0502040204020203" pitchFamily="34" charset="0"/>
            </a:endParaRPr>
          </a:p>
          <a:p>
            <a:pPr>
              <a:buFont typeface="+mj-lt"/>
              <a:buAutoNum type="arabicPeriod"/>
            </a:pPr>
            <a:endParaRPr lang="en-US" altLang="en-US" sz="2000" dirty="0" smtClean="0">
              <a:latin typeface="Bahnschrift Light" panose="020B0502040204020203" pitchFamily="34" charset="0"/>
            </a:endParaRPr>
          </a:p>
        </p:txBody>
      </p:sp>
      <p:pic>
        <p:nvPicPr>
          <p:cNvPr id="6" name="Picture 169" descr="C:\Users\DODON\Desktop\LOGO MA 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69625"/>
            <a:ext cx="1115616" cy="141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76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6243</TotalTime>
  <Words>2006</Words>
  <Application>Microsoft Office PowerPoint</Application>
  <PresentationFormat>On-screen Show (4:3)</PresentationFormat>
  <Paragraphs>199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Diseño predeterminado</vt:lpstr>
      <vt:lpstr>Petunjuk Teknis Administrasi Perkara dan Persidangan Di Pengadilan Secara Elektronik</vt:lpstr>
      <vt:lpstr>PERTIMBANGAN</vt:lpstr>
      <vt:lpstr>DASAR HUKUM</vt:lpstr>
      <vt:lpstr>KETENTUAN UMUM</vt:lpstr>
      <vt:lpstr>PERKEMBANGAN ECOURT</vt:lpstr>
      <vt:lpstr>PENGGUNA ECOURT</vt:lpstr>
      <vt:lpstr>PENGGUNA LAIN</vt:lpstr>
      <vt:lpstr>VERIFIKASI PENGGUNA</vt:lpstr>
      <vt:lpstr>PENDAFTARAN PERKARA</vt:lpstr>
      <vt:lpstr>PENDAFTARAN PERKARA</vt:lpstr>
      <vt:lpstr>KOMPONEN BIAYA PERKARA</vt:lpstr>
      <vt:lpstr>TAHAPAN PEMBAYARAN</vt:lpstr>
      <vt:lpstr>Meja e-Court </vt:lpstr>
      <vt:lpstr>WAKTU PENDAFTARAN</vt:lpstr>
      <vt:lpstr>PANGGILAN &amp; PEMBERITAHUAN</vt:lpstr>
      <vt:lpstr>PERSIDANGAN ELEKTRONIK</vt:lpstr>
      <vt:lpstr>PERSIDANGAN ELEKTRONIK</vt:lpstr>
      <vt:lpstr>PERSIDANGAN ELEKTRONIK</vt:lpstr>
      <vt:lpstr>PERSIDANGAN ELEKTRONIK</vt:lpstr>
      <vt:lpstr>PERSIDANGAN ELEKTRONIK</vt:lpstr>
      <vt:lpstr>PERSIDANGAN ELEKTRONIK</vt:lpstr>
      <vt:lpstr>PERSIDANGAN ELEKTRONIK</vt:lpstr>
      <vt:lpstr>PERSIDANGAN ELEKTRONIK</vt:lpstr>
      <vt:lpstr>PERSIDANGAN ELEKTRONIK</vt:lpstr>
      <vt:lpstr>PERSIDANGAN ELEKTRONIK</vt:lpstr>
      <vt:lpstr>PERSIDANGAN ELEKTRONIK</vt:lpstr>
      <vt:lpstr>PERSIDANGAN ELEKTRONIK</vt:lpstr>
      <vt:lpstr>PERSIDANGAN ELEKTRONIK</vt:lpstr>
      <vt:lpstr>TATAKELOLA ADMINISTRASI PERKARA</vt:lpstr>
      <vt:lpstr>TATAKELOLA ADMINISTRASI PERKARA</vt:lpstr>
      <vt:lpstr>TATAKELOLA ADMINISTRASI PERKARA</vt:lpstr>
      <vt:lpstr>Slide 32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785</cp:revision>
  <dcterms:created xsi:type="dcterms:W3CDTF">2010-05-23T14:28:12Z</dcterms:created>
  <dcterms:modified xsi:type="dcterms:W3CDTF">2019-08-14T06:50:29Z</dcterms:modified>
</cp:coreProperties>
</file>